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85" r:id="rId3"/>
    <p:sldId id="286" r:id="rId4"/>
    <p:sldId id="287" r:id="rId5"/>
    <p:sldId id="267" r:id="rId6"/>
    <p:sldId id="288" r:id="rId7"/>
    <p:sldId id="268" r:id="rId8"/>
    <p:sldId id="289" r:id="rId9"/>
    <p:sldId id="276" r:id="rId10"/>
    <p:sldId id="284" r:id="rId11"/>
    <p:sldId id="283" r:id="rId12"/>
    <p:sldId id="262" r:id="rId13"/>
    <p:sldId id="263" r:id="rId14"/>
    <p:sldId id="277" r:id="rId15"/>
    <p:sldId id="278" r:id="rId16"/>
    <p:sldId id="279" r:id="rId17"/>
    <p:sldId id="290" r:id="rId1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D"/>
    <a:srgbClr val="D8D8D8"/>
    <a:srgbClr val="9BF6FF"/>
    <a:srgbClr val="FDFFB6"/>
    <a:srgbClr val="A0C4FF"/>
    <a:srgbClr val="D6DCE4"/>
    <a:srgbClr val="CAFFBF"/>
    <a:srgbClr val="A6215F"/>
    <a:srgbClr val="FFD6A5"/>
    <a:srgbClr val="BD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9423B-BB19-48F9-8BB0-00C207A52550}" v="58" dt="2024-06-01T06:48:43.897"/>
    <p1510:client id="{18CF2BDD-D598-4E10-918F-01864B0FACCC}" v="6" dt="2024-05-31T07:34:33.055"/>
    <p1510:client id="{229F2DB1-AF88-4561-AA2C-0613A36DA50F}" v="6" dt="2024-05-31T10:30:56.790"/>
    <p1510:client id="{F6A75A4B-CF9A-4F4D-BD3B-626BD755E0F0}" v="1" dt="2024-05-31T07:41:10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 autoAdjust="0"/>
    <p:restoredTop sz="31250" autoAdjust="0"/>
  </p:normalViewPr>
  <p:slideViewPr>
    <p:cSldViewPr snapToGrid="0">
      <p:cViewPr varScale="1">
        <p:scale>
          <a:sx n="49" d="100"/>
          <a:sy n="49" d="100"/>
        </p:scale>
        <p:origin x="489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126D9-9657-4958-84C4-B0DC9A7FD30F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4821A-12FD-4380-9CED-619EDF4C4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84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622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98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365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333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748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87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5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8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9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12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41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5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1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2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9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7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87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CF360-8204-4F4D-9389-220B44FEE5FE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3BC152-DBA6-8A23-650E-E0CDFFC5D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5472440"/>
            <a:ext cx="1882264" cy="11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1D04-D7FB-4403-B56D-BA7CBB734356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BB17-5CAE-476E-9BD6-985EE694591A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44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7">
            <a:extLst>
              <a:ext uri="{FF2B5EF4-FFF2-40B4-BE49-F238E27FC236}">
                <a16:creationId xmlns:a16="http://schemas.microsoft.com/office/drawing/2014/main" id="{FBC5B8CD-35EE-4875-F761-75AF5DF7F293}"/>
              </a:ext>
            </a:extLst>
          </p:cNvPr>
          <p:cNvSpPr/>
          <p:nvPr userDrawn="1"/>
        </p:nvSpPr>
        <p:spPr>
          <a:xfrm>
            <a:off x="0" y="3"/>
            <a:ext cx="12192000" cy="11153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55" y="3"/>
            <a:ext cx="11525088" cy="111538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3456" y="1294775"/>
            <a:ext cx="5686344" cy="48821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294775"/>
            <a:ext cx="5686343" cy="48821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164-63FC-4753-9E43-FFB7D6A0DC0C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91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5387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A458-FF9E-4376-8948-B6E1E99095DE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9075D82-781B-4C86-A5FA-C45DF26E7B3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C429A78-98CB-C311-15F7-4C45618843F3}"/>
              </a:ext>
            </a:extLst>
          </p:cNvPr>
          <p:cNvSpPr/>
          <p:nvPr userDrawn="1"/>
        </p:nvSpPr>
        <p:spPr>
          <a:xfrm>
            <a:off x="0" y="3"/>
            <a:ext cx="12192000" cy="11153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/>
          </a:p>
        </p:txBody>
      </p:sp>
    </p:spTree>
    <p:extLst>
      <p:ext uri="{BB962C8B-B14F-4D97-AF65-F5344CB8AC3E}">
        <p14:creationId xmlns:p14="http://schemas.microsoft.com/office/powerpoint/2010/main" val="55519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6829-F2DC-44B6-BA11-E531727099BD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69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164-63FC-4753-9E43-FFB7D6A0DC0C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1D0B85-0C20-D44D-D3B0-BBA33BEDC0B4}"/>
              </a:ext>
            </a:extLst>
          </p:cNvPr>
          <p:cNvSpPr/>
          <p:nvPr userDrawn="1"/>
        </p:nvSpPr>
        <p:spPr>
          <a:xfrm>
            <a:off x="0" y="3"/>
            <a:ext cx="12192000" cy="11153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32723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FCF5-392B-4905-924A-2787631E64FF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69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D49A9-E904-4A58-B578-79112EA1A364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27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D6AC-A444-43CC-BC44-2DD17D457F3D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537C-0050-4709-879E-F75656919116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3610-429A-45F2-9A8B-E15285A0FC94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83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25FD6-09B0-43C5-8A16-319F59300EF4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76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17489D4-6E72-C9E3-2D71-70FADEC54004}"/>
              </a:ext>
            </a:extLst>
          </p:cNvPr>
          <p:cNvSpPr/>
          <p:nvPr/>
        </p:nvSpPr>
        <p:spPr>
          <a:xfrm>
            <a:off x="0" y="1774828"/>
            <a:ext cx="12192000" cy="1349375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EC7E9F-88CE-2FE3-9956-84BEB6556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1774828"/>
            <a:ext cx="10458450" cy="1349375"/>
          </a:xfrm>
        </p:spPr>
        <p:txBody>
          <a:bodyPr>
            <a:normAutofit/>
          </a:bodyPr>
          <a:lstStyle/>
          <a:p>
            <a:r>
              <a:rPr lang="en-US" altLang="zh-CN" sz="4400" b="1" dirty="0"/>
              <a:t>Pantheon: Preemptible Multi-DNN Inference on Mobile Edge GPUs</a:t>
            </a:r>
            <a:endParaRPr lang="zh-CN" altLang="en-US" sz="44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18C962D-13CE-53D0-3B37-F7F32E8E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2667001"/>
            <a:ext cx="6858000" cy="2635250"/>
          </a:xfrm>
        </p:spPr>
        <p:txBody>
          <a:bodyPr>
            <a:noAutofit/>
          </a:bodyPr>
          <a:lstStyle/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endParaRPr lang="en-US" altLang="zh-CN" sz="3200" dirty="0">
              <a:latin typeface="Calibri"/>
              <a:ea typeface="宋体" panose="02010600030101010101" pitchFamily="2" charset="-122"/>
              <a:cs typeface="Arial" pitchFamily="34" charset="0"/>
            </a:endParaRP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b="1" dirty="0"/>
              <a:t>Lixiang Han</a:t>
            </a:r>
            <a:r>
              <a:rPr lang="en-US" altLang="zh-CN" sz="3200" dirty="0"/>
              <a:t>, </a:t>
            </a:r>
            <a:r>
              <a:rPr lang="en-US" altLang="zh-CN" sz="3200" dirty="0" err="1"/>
              <a:t>Zimu</a:t>
            </a:r>
            <a:r>
              <a:rPr lang="en-US" altLang="zh-CN" sz="3200" dirty="0"/>
              <a:t> Zhou, Zhenjiang Li</a:t>
            </a: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dirty="0"/>
              <a:t>City University of Hong Kong</a:t>
            </a:r>
          </a:p>
          <a:p>
            <a:endParaRPr lang="en-US" altLang="zh-CN" sz="3200" dirty="0"/>
          </a:p>
          <a:p>
            <a:r>
              <a:rPr lang="en-US" altLang="zh-CN" sz="3200" b="1" dirty="0"/>
              <a:t>ACM </a:t>
            </a:r>
            <a:r>
              <a:rPr lang="en-US" altLang="zh-CN" sz="3200" b="1" dirty="0" err="1"/>
              <a:t>MobiSys</a:t>
            </a:r>
            <a:r>
              <a:rPr lang="en-US" altLang="zh-CN" sz="3200" b="1" dirty="0"/>
              <a:t> 2024</a:t>
            </a:r>
            <a:endParaRPr lang="zh-CN" altLang="en-US" sz="3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79B16E-FEE8-6C40-21EF-F674B90F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z="1800" smtClean="0"/>
              <a:t>1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167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0"/>
    </mc:Choice>
    <mc:Fallback xmlns="">
      <p:transition spd="slow" advTm="270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8604ADEE-C410-1711-781A-04008EE5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/>
        </p:blipFill>
        <p:spPr>
          <a:xfrm>
            <a:off x="4181570" y="1632442"/>
            <a:ext cx="3326852" cy="236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7632DE-FA33-8BAE-4726-D46174BE6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2</a:t>
            </a:r>
            <a:r>
              <a:rPr lang="en-US" altLang="zh-CN" sz="3600" dirty="0"/>
              <a:t>: </a:t>
            </a:r>
            <a:r>
              <a:rPr lang="en-HK" sz="3600" dirty="0"/>
              <a:t>Generation of DNN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D4B99-01B6-E02E-5D69-D4CB8C31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9" name="Picture 19" descr="A graph with numbers and a graph&#10;&#10;Description automatically generated">
            <a:extLst>
              <a:ext uri="{FF2B5EF4-FFF2-40B4-BE49-F238E27FC236}">
                <a16:creationId xmlns:a16="http://schemas.microsoft.com/office/drawing/2014/main" id="{59A7AC7D-20FD-7767-7ED6-8548C30F3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11" y="4860545"/>
            <a:ext cx="1822321" cy="1754164"/>
          </a:xfrm>
          <a:prstGeom prst="rect">
            <a:avLst/>
          </a:prstGeom>
        </p:spPr>
      </p:pic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231C8D91-137D-B8CC-E5D0-14EBEAEFEC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/>
        </p:blipFill>
        <p:spPr>
          <a:xfrm>
            <a:off x="4181570" y="1632442"/>
            <a:ext cx="3326852" cy="2366127"/>
          </a:xfrm>
          <a:prstGeom prst="rect">
            <a:avLst/>
          </a:prstGeom>
        </p:spPr>
      </p:pic>
      <p:pic>
        <p:nvPicPr>
          <p:cNvPr id="14" name="图片 13" descr="形状&#10;&#10;中度可信度描述已自动生成">
            <a:extLst>
              <a:ext uri="{FF2B5EF4-FFF2-40B4-BE49-F238E27FC236}">
                <a16:creationId xmlns:a16="http://schemas.microsoft.com/office/drawing/2014/main" id="{D81F7427-B0C7-0E9D-B8C3-11B49E602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3" y="4779038"/>
            <a:ext cx="2637406" cy="15861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C6BC94A-EC0C-54C2-65CB-ECAE40454120}"/>
              </a:ext>
            </a:extLst>
          </p:cNvPr>
          <p:cNvSpPr txBox="1"/>
          <p:nvPr/>
        </p:nvSpPr>
        <p:spPr>
          <a:xfrm>
            <a:off x="1099499" y="4305534"/>
            <a:ext cx="7204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sz="2000" i="1" dirty="0"/>
              <a:t>Objective</a:t>
            </a:r>
            <a:r>
              <a:rPr lang="en-US" altLang="zh-CN" sz="2000" dirty="0"/>
              <a:t>: minimize the delay from each chunk to its nearest exit</a:t>
            </a:r>
          </a:p>
        </p:txBody>
      </p:sp>
      <p:pic>
        <p:nvPicPr>
          <p:cNvPr id="18" name="图片 17" descr="形状&#10;&#10;低可信度描述已自动生成">
            <a:extLst>
              <a:ext uri="{FF2B5EF4-FFF2-40B4-BE49-F238E27FC236}">
                <a16:creationId xmlns:a16="http://schemas.microsoft.com/office/drawing/2014/main" id="{F0A37BF0-0D29-83A6-85BC-03D0A6C95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61" y="5260001"/>
            <a:ext cx="671881" cy="6718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AEDE0C8-38B5-607E-AD77-7C194D7BF614}"/>
              </a:ext>
            </a:extLst>
          </p:cNvPr>
          <p:cNvSpPr txBox="1"/>
          <p:nvPr/>
        </p:nvSpPr>
        <p:spPr>
          <a:xfrm>
            <a:off x="855124" y="1363329"/>
            <a:ext cx="815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</a:rPr>
              <a:t>Early-exit</a:t>
            </a:r>
            <a:r>
              <a:rPr lang="en-US" altLang="zh-CN" sz="3200" i="1" dirty="0">
                <a:solidFill>
                  <a:srgbClr val="FF0000"/>
                </a:solidFill>
              </a:rPr>
              <a:t> </a:t>
            </a:r>
            <a:r>
              <a:rPr lang="en-US" altLang="zh-CN" sz="3200" i="1" dirty="0"/>
              <a:t>mechanism for </a:t>
            </a:r>
            <a:r>
              <a:rPr lang="en-US" altLang="zh-CN" sz="3200" b="1" i="1" dirty="0">
                <a:solidFill>
                  <a:srgbClr val="0070C0"/>
                </a:solidFill>
              </a:rPr>
              <a:t>nested redundancy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FFCAA64-962B-7BF4-5358-F2947BCF332F}"/>
              </a:ext>
            </a:extLst>
          </p:cNvPr>
          <p:cNvSpPr txBox="1"/>
          <p:nvPr/>
        </p:nvSpPr>
        <p:spPr>
          <a:xfrm>
            <a:off x="855121" y="3763060"/>
            <a:ext cx="4258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/>
              <a:t>Placement of early exits</a:t>
            </a:r>
          </a:p>
        </p:txBody>
      </p:sp>
      <p:pic>
        <p:nvPicPr>
          <p:cNvPr id="5" name="图片 4" descr="形状&#10;&#10;低可信度描述已自动生成">
            <a:extLst>
              <a:ext uri="{FF2B5EF4-FFF2-40B4-BE49-F238E27FC236}">
                <a16:creationId xmlns:a16="http://schemas.microsoft.com/office/drawing/2014/main" id="{F52E6A11-A43B-7D9D-F9F0-B7D293FB4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299" flipH="1">
            <a:off x="6223758" y="5988453"/>
            <a:ext cx="453688" cy="4536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E5431C4-5D58-5098-2F97-BC76B1E63CCD}"/>
              </a:ext>
            </a:extLst>
          </p:cNvPr>
          <p:cNvSpPr txBox="1"/>
          <p:nvPr/>
        </p:nvSpPr>
        <p:spPr>
          <a:xfrm>
            <a:off x="6307135" y="6194154"/>
            <a:ext cx="2081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memory cons.</a:t>
            </a:r>
            <a:endParaRPr lang="zh-CN" altLang="en-US" sz="2400" dirty="0"/>
          </a:p>
        </p:txBody>
      </p:sp>
      <p:pic>
        <p:nvPicPr>
          <p:cNvPr id="11" name="图片 10" descr="形状&#10;&#10;低可信度描述已自动生成">
            <a:extLst>
              <a:ext uri="{FF2B5EF4-FFF2-40B4-BE49-F238E27FC236}">
                <a16:creationId xmlns:a16="http://schemas.microsoft.com/office/drawing/2014/main" id="{76F0DEE2-E363-433B-A2CC-6687D56628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7072">
            <a:off x="3897247" y="5881413"/>
            <a:ext cx="382404" cy="38240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5F19C47-7A3B-541A-F43E-9F42120C5DD5}"/>
              </a:ext>
            </a:extLst>
          </p:cNvPr>
          <p:cNvSpPr txBox="1"/>
          <p:nvPr/>
        </p:nvSpPr>
        <p:spPr>
          <a:xfrm>
            <a:off x="2346354" y="6194577"/>
            <a:ext cx="193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accuracy cons.</a:t>
            </a:r>
            <a:endParaRPr lang="zh-CN" altLang="en-US" sz="2400" dirty="0"/>
          </a:p>
        </p:txBody>
      </p:sp>
      <p:pic>
        <p:nvPicPr>
          <p:cNvPr id="15" name="图片 14" descr="图标&#10;&#10;描述已自动生成">
            <a:extLst>
              <a:ext uri="{FF2B5EF4-FFF2-40B4-BE49-F238E27FC236}">
                <a16:creationId xmlns:a16="http://schemas.microsoft.com/office/drawing/2014/main" id="{D1E2A3D8-D9C1-4270-B5FA-572192630D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54" y="2368134"/>
            <a:ext cx="363405" cy="363405"/>
          </a:xfrm>
          <a:prstGeom prst="rect">
            <a:avLst/>
          </a:prstGeom>
        </p:spPr>
      </p:pic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CF41BC14-3A45-A619-ACE6-769BE106C023}"/>
              </a:ext>
            </a:extLst>
          </p:cNvPr>
          <p:cNvCxnSpPr>
            <a:cxnSpLocks/>
          </p:cNvCxnSpPr>
          <p:nvPr/>
        </p:nvCxnSpPr>
        <p:spPr>
          <a:xfrm flipV="1">
            <a:off x="4181570" y="2057400"/>
            <a:ext cx="1894473" cy="1251857"/>
          </a:xfrm>
          <a:prstGeom prst="bentConnector3">
            <a:avLst>
              <a:gd name="adj1" fmla="val 10018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图标&#10;&#10;描述已自动生成">
            <a:extLst>
              <a:ext uri="{FF2B5EF4-FFF2-40B4-BE49-F238E27FC236}">
                <a16:creationId xmlns:a16="http://schemas.microsoft.com/office/drawing/2014/main" id="{F6204810-7146-1EA2-9AFE-CA1ADD446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39" y="2368134"/>
            <a:ext cx="363405" cy="363405"/>
          </a:xfrm>
          <a:prstGeom prst="rect">
            <a:avLst/>
          </a:prstGeom>
        </p:spPr>
      </p:pic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D65DA1F8-C550-72E1-A158-1A38A829828D}"/>
              </a:ext>
            </a:extLst>
          </p:cNvPr>
          <p:cNvCxnSpPr>
            <a:cxnSpLocks/>
          </p:cNvCxnSpPr>
          <p:nvPr/>
        </p:nvCxnSpPr>
        <p:spPr>
          <a:xfrm flipV="1">
            <a:off x="4181570" y="2057400"/>
            <a:ext cx="1446459" cy="1251817"/>
          </a:xfrm>
          <a:prstGeom prst="bentConnector3">
            <a:avLst>
              <a:gd name="adj1" fmla="val 10004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512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35"/>
    </mc:Choice>
    <mc:Fallback xmlns="">
      <p:transition spd="slow" advTm="11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14B0A-2531-74E3-0AE0-96FA4502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2</a:t>
            </a:r>
            <a:r>
              <a:rPr lang="en-US" altLang="zh-CN" sz="3600" dirty="0"/>
              <a:t>: DNN Slicing for Preemption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ADC23E-7215-9298-FEAB-70AD6E2B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EEC5C4-2EA2-5E00-8440-66B00E549FDA}"/>
              </a:ext>
            </a:extLst>
          </p:cNvPr>
          <p:cNvSpPr txBox="1"/>
          <p:nvPr/>
        </p:nvSpPr>
        <p:spPr>
          <a:xfrm>
            <a:off x="860750" y="1333354"/>
            <a:ext cx="927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/>
              <a:t>1) Design for slicing</a:t>
            </a:r>
            <a:r>
              <a:rPr lang="en-US" altLang="zh-CN" sz="2800" i="1" dirty="0">
                <a:solidFill>
                  <a:schemeClr val="bg1">
                    <a:lumMod val="65000"/>
                  </a:schemeClr>
                </a:solidFill>
              </a:rPr>
              <a:t> – minimize context-switching overhead </a:t>
            </a:r>
            <a:endParaRPr lang="en-US" altLang="zh-CN" sz="3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13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9193CBA3-333B-04EA-38FC-758D8CC5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2058882" y="2089392"/>
            <a:ext cx="2037186" cy="1547726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B4A18F17-DF1F-36FE-C027-097C99646F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/>
          <a:stretch/>
        </p:blipFill>
        <p:spPr>
          <a:xfrm>
            <a:off x="5448430" y="2050884"/>
            <a:ext cx="1587551" cy="1660953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422CF562-0C77-C0FF-D67E-0538EDD8A61A}"/>
              </a:ext>
            </a:extLst>
          </p:cNvPr>
          <p:cNvSpPr txBox="1"/>
          <p:nvPr/>
        </p:nvSpPr>
        <p:spPr>
          <a:xfrm>
            <a:off x="7169506" y="2222953"/>
            <a:ext cx="249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Context switching overhead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64FB685D-D10C-13E0-DB0B-4E1E9FC7FF8E}"/>
              </a:ext>
            </a:extLst>
          </p:cNvPr>
          <p:cNvSpPr txBox="1"/>
          <p:nvPr/>
        </p:nvSpPr>
        <p:spPr>
          <a:xfrm>
            <a:off x="7508438" y="3204274"/>
            <a:ext cx="249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b="1" i="1" dirty="0">
                <a:solidFill>
                  <a:srgbClr val="FF0000"/>
                </a:solidFill>
              </a:rPr>
              <a:t>60.7%</a:t>
            </a:r>
            <a:r>
              <a:rPr lang="en-HK" sz="2400" b="1" i="1" dirty="0"/>
              <a:t> </a:t>
            </a:r>
            <a:r>
              <a:rPr lang="en-HK" sz="2400" dirty="0"/>
              <a:t>on average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3A326B6-3F0D-BE61-138D-663D8BC53528}"/>
              </a:ext>
            </a:extLst>
          </p:cNvPr>
          <p:cNvSpPr txBox="1"/>
          <p:nvPr/>
        </p:nvSpPr>
        <p:spPr>
          <a:xfrm>
            <a:off x="857937" y="3785780"/>
            <a:ext cx="815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i="1"/>
            </a:lvl1pPr>
          </a:lstStyle>
          <a:p>
            <a:r>
              <a:rPr lang="en-US" altLang="zh-CN" sz="3200" dirty="0"/>
              <a:t>2) Merge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– enhance execution efficiency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4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BA2C618B-E80E-D3D7-9870-45126C748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5"/>
          <a:stretch/>
        </p:blipFill>
        <p:spPr>
          <a:xfrm>
            <a:off x="1957368" y="4390786"/>
            <a:ext cx="1797068" cy="1745610"/>
          </a:xfrm>
          <a:prstGeom prst="rect">
            <a:avLst/>
          </a:prstGeom>
        </p:spPr>
      </p:pic>
      <p:pic>
        <p:nvPicPr>
          <p:cNvPr id="13" name="Picture 15" descr="A graph of data with numbers and a graph of data&#10;&#10;Description automatically generated with medium confidence">
            <a:extLst>
              <a:ext uri="{FF2B5EF4-FFF2-40B4-BE49-F238E27FC236}">
                <a16:creationId xmlns:a16="http://schemas.microsoft.com/office/drawing/2014/main" id="{0C8FEB9C-F090-2465-8E2E-CE1ECE7D4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6" t="12646"/>
          <a:stretch/>
        </p:blipFill>
        <p:spPr>
          <a:xfrm>
            <a:off x="4937389" y="4743640"/>
            <a:ext cx="2624322" cy="1470783"/>
          </a:xfrm>
          <a:prstGeom prst="rect">
            <a:avLst/>
          </a:prstGeom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335C60F9-7D3C-5809-0A71-026FED80F041}"/>
              </a:ext>
            </a:extLst>
          </p:cNvPr>
          <p:cNvSpPr txBox="1"/>
          <p:nvPr/>
        </p:nvSpPr>
        <p:spPr>
          <a:xfrm>
            <a:off x="8312559" y="5297110"/>
            <a:ext cx="282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dirty="0"/>
              <a:t>Execution efficiency</a:t>
            </a: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4ED49739-FE7C-85A5-EFBF-FC9203D275DF}"/>
              </a:ext>
            </a:extLst>
          </p:cNvPr>
          <p:cNvSpPr txBox="1"/>
          <p:nvPr/>
        </p:nvSpPr>
        <p:spPr>
          <a:xfrm>
            <a:off x="7840968" y="4744083"/>
            <a:ext cx="2497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b="1" i="1" dirty="0">
                <a:solidFill>
                  <a:srgbClr val="FF0000"/>
                </a:solidFill>
              </a:rPr>
              <a:t>10.3% </a:t>
            </a:r>
            <a:r>
              <a:rPr lang="en-HK" sz="2400" dirty="0"/>
              <a:t>on average</a:t>
            </a:r>
          </a:p>
        </p:txBody>
      </p:sp>
      <p:pic>
        <p:nvPicPr>
          <p:cNvPr id="17" name="图片 16" descr="形状&#10;&#10;低可信度描述已自动生成">
            <a:extLst>
              <a:ext uri="{FF2B5EF4-FFF2-40B4-BE49-F238E27FC236}">
                <a16:creationId xmlns:a16="http://schemas.microsoft.com/office/drawing/2014/main" id="{32E868F5-6815-513B-0A6D-4410C849D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616" flipV="1">
            <a:off x="8982281" y="2644873"/>
            <a:ext cx="695738" cy="695738"/>
          </a:xfrm>
          <a:prstGeom prst="rect">
            <a:avLst/>
          </a:prstGeom>
        </p:spPr>
      </p:pic>
      <p:pic>
        <p:nvPicPr>
          <p:cNvPr id="18" name="图片 17" descr="形状&#10;&#10;低可信度描述已自动生成">
            <a:extLst>
              <a:ext uri="{FF2B5EF4-FFF2-40B4-BE49-F238E27FC236}">
                <a16:creationId xmlns:a16="http://schemas.microsoft.com/office/drawing/2014/main" id="{F7CCD0C6-0357-3F58-0BB6-281B1C7AC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7565">
            <a:off x="10161069" y="4749767"/>
            <a:ext cx="695738" cy="695738"/>
          </a:xfrm>
          <a:prstGeom prst="rect">
            <a:avLst/>
          </a:prstGeom>
        </p:spPr>
      </p:pic>
      <p:pic>
        <p:nvPicPr>
          <p:cNvPr id="19" name="图片 18" descr="形状&#10;&#10;低可信度描述已自动生成">
            <a:extLst>
              <a:ext uri="{FF2B5EF4-FFF2-40B4-BE49-F238E27FC236}">
                <a16:creationId xmlns:a16="http://schemas.microsoft.com/office/drawing/2014/main" id="{CBCD23D5-DEB8-2AB8-2592-6F9731406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480565" y="5665954"/>
            <a:ext cx="470445" cy="47044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DCFEB44-EA9E-AFB9-0D68-17A3A5755F4C}"/>
              </a:ext>
            </a:extLst>
          </p:cNvPr>
          <p:cNvSpPr txBox="1"/>
          <p:nvPr/>
        </p:nvSpPr>
        <p:spPr>
          <a:xfrm>
            <a:off x="1676509" y="6063966"/>
            <a:ext cx="2395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computation-expensive layer</a:t>
            </a:r>
            <a:endParaRPr lang="zh-CN" altLang="en-US" dirty="0"/>
          </a:p>
        </p:txBody>
      </p:sp>
      <p:pic>
        <p:nvPicPr>
          <p:cNvPr id="22" name="图片 21" descr="形状&#10;&#10;低可信度描述已自动生成">
            <a:extLst>
              <a:ext uri="{FF2B5EF4-FFF2-40B4-BE49-F238E27FC236}">
                <a16:creationId xmlns:a16="http://schemas.microsoft.com/office/drawing/2014/main" id="{593398B4-88B8-4A26-B8B9-0F381725C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57" flipV="1">
            <a:off x="3129800" y="4430180"/>
            <a:ext cx="470445" cy="47044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8A6DD69-E963-8674-A7CE-FC32D1A1D432}"/>
              </a:ext>
            </a:extLst>
          </p:cNvPr>
          <p:cNvSpPr txBox="1"/>
          <p:nvPr/>
        </p:nvSpPr>
        <p:spPr>
          <a:xfrm>
            <a:off x="3525592" y="4325442"/>
            <a:ext cx="186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lightweight layers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853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06E399C1-CD33-4C2E-A410-6CA10C111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" b="9546"/>
          <a:stretch/>
        </p:blipFill>
        <p:spPr>
          <a:xfrm>
            <a:off x="2018385" y="4775270"/>
            <a:ext cx="8155230" cy="169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C0074-03EE-5F8A-14E4-CA330105F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Pantheon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55F5-5A96-64D5-089F-CEF60A61A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674"/>
            <a:ext cx="10515600" cy="47497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en-HK" sz="2400" dirty="0"/>
              <a:t>2 edge platforms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HK" sz="1800" dirty="0"/>
              <a:t>Nvidia Jetson Xavier NX </a:t>
            </a:r>
          </a:p>
          <a:p>
            <a:pPr lvl="2">
              <a:buFont typeface="Wingdings" panose="05000000000000000000" pitchFamily="2" charset="2"/>
              <a:buChar char="p"/>
            </a:pPr>
            <a:r>
              <a:rPr lang="en-HK" sz="1400" dirty="0"/>
              <a:t>high-performance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HK" sz="1800" dirty="0"/>
              <a:t>Nvidia Jetson Nano </a:t>
            </a:r>
          </a:p>
          <a:p>
            <a:pPr lvl="2">
              <a:buFont typeface="Wingdings" panose="05000000000000000000" pitchFamily="2" charset="2"/>
              <a:buChar char="p"/>
            </a:pPr>
            <a:r>
              <a:rPr lang="en-HK" sz="1400" dirty="0"/>
              <a:t>low-performance</a:t>
            </a:r>
          </a:p>
          <a:p>
            <a:pPr lvl="2">
              <a:buFont typeface="Wingdings" panose="05000000000000000000" pitchFamily="2" charset="2"/>
              <a:buChar char="p"/>
            </a:pPr>
            <a:endParaRPr lang="en-HK" dirty="0"/>
          </a:p>
          <a:p>
            <a:pPr>
              <a:buFont typeface="Wingdings" panose="05000000000000000000" pitchFamily="2" charset="2"/>
              <a:buChar char="p"/>
            </a:pPr>
            <a:r>
              <a:rPr lang="en-HK" sz="2400" dirty="0"/>
              <a:t>3 applications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HK" sz="1800" b="1" dirty="0"/>
              <a:t>Smart traffic (4 tasks): </a:t>
            </a:r>
            <a:r>
              <a:rPr lang="en-HK" sz="1800" dirty="0"/>
              <a:t>2</a:t>
            </a:r>
            <a:r>
              <a:rPr lang="en-US" altLang="zh-CN" sz="1800" dirty="0"/>
              <a:t>×traffic light detection and 2×traffic sign classification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zh-CN" sz="1800" b="1" dirty="0"/>
              <a:t>Service robot (4 tasks): </a:t>
            </a:r>
            <a:r>
              <a:rPr lang="en-US" altLang="zh-CN" sz="1800" dirty="0"/>
              <a:t>face detection, age classification, gender classification and emotion recognition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sz="1800" b="1" dirty="0"/>
              <a:t>UAV ground station (3 tasks): </a:t>
            </a:r>
            <a:r>
              <a:rPr lang="en-US" sz="1800" dirty="0"/>
              <a:t>wildfire detection, animal identification and scene recognition</a:t>
            </a:r>
            <a:endParaRPr lang="en-HK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D7A2-49F1-E827-54BF-0CEB9A6A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6CBC46-EFA8-7338-CEAB-6E839C6FEB53}"/>
              </a:ext>
            </a:extLst>
          </p:cNvPr>
          <p:cNvGrpSpPr/>
          <p:nvPr/>
        </p:nvGrpSpPr>
        <p:grpSpPr>
          <a:xfrm>
            <a:off x="7106514" y="1495721"/>
            <a:ext cx="2718272" cy="1951562"/>
            <a:chOff x="4530521" y="478537"/>
            <a:chExt cx="2785992" cy="2332486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D4B94636-6745-D4C0-FE5C-2ADCAD1D98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1598344"/>
                </p:ext>
              </p:extLst>
            </p:nvPr>
          </p:nvGraphicFramePr>
          <p:xfrm>
            <a:off x="4530521" y="478537"/>
            <a:ext cx="2785992" cy="1867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4" imgW="25603200" imgH="17163778" progId="AcroExch.Document.7">
                    <p:embed/>
                  </p:oleObj>
                </mc:Choice>
                <mc:Fallback>
                  <p:oleObj name="Acrobat Document" r:id="rId4" imgW="25603200" imgH="17163778" progId="AcroExch.Document.7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D4B94636-6745-D4C0-FE5C-2ADCAD1D98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530521" y="478537"/>
                          <a:ext cx="2785992" cy="18675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27EDF8-8BB7-A1E5-1261-FC4377365234}"/>
                </a:ext>
              </a:extLst>
            </p:cNvPr>
            <p:cNvSpPr txBox="1"/>
            <p:nvPr/>
          </p:nvSpPr>
          <p:spPr>
            <a:xfrm>
              <a:off x="5372147" y="2332816"/>
              <a:ext cx="1102741" cy="478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2000" dirty="0"/>
                <a:t>Test-bed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4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6"/>
    </mc:Choice>
    <mc:Fallback xmlns="">
      <p:transition spd="slow" advTm="1547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F608-8418-4864-F89A-705222AC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dirty="0"/>
              <a:t>Overall Performance</a:t>
            </a:r>
          </a:p>
        </p:txBody>
      </p:sp>
      <p:pic>
        <p:nvPicPr>
          <p:cNvPr id="7" name="Content Placeholder 6" descr="A graph of different types of traffic&#10;&#10;Description automatically generated with medium confidence">
            <a:extLst>
              <a:ext uri="{FF2B5EF4-FFF2-40B4-BE49-F238E27FC236}">
                <a16:creationId xmlns:a16="http://schemas.microsoft.com/office/drawing/2014/main" id="{39438CB1-D699-9A2B-B12F-6F556010B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79" y="1803649"/>
            <a:ext cx="5801148" cy="40894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6244A-6693-7AAB-D9A7-8C816554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F3240-809D-6E80-D78A-A081D02BDC9B}"/>
              </a:ext>
            </a:extLst>
          </p:cNvPr>
          <p:cNvSpPr txBox="1"/>
          <p:nvPr/>
        </p:nvSpPr>
        <p:spPr>
          <a:xfrm>
            <a:off x="347947" y="6331208"/>
            <a:ext cx="10328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[3] Ling, N., et al. RT-</a:t>
            </a:r>
            <a:r>
              <a:rPr lang="en-US" sz="1600" dirty="0" err="1"/>
              <a:t>mDL</a:t>
            </a:r>
            <a:r>
              <a:rPr lang="en-US" sz="1600" dirty="0"/>
              <a:t>: Supporting real-time mixed deep learning tasks on edge platforms. ACM </a:t>
            </a:r>
            <a:r>
              <a:rPr lang="en-US" sz="1600" dirty="0" err="1"/>
              <a:t>SenSys</a:t>
            </a:r>
            <a:r>
              <a:rPr lang="en-US" sz="1600" dirty="0"/>
              <a:t> 2021.</a:t>
            </a:r>
            <a:endParaRPr lang="en-HK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C47CA-C666-4A5F-BE53-86529141D303}"/>
              </a:ext>
            </a:extLst>
          </p:cNvPr>
          <p:cNvSpPr txBox="1"/>
          <p:nvPr/>
        </p:nvSpPr>
        <p:spPr>
          <a:xfrm>
            <a:off x="7426205" y="2437964"/>
            <a:ext cx="249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Deadline miss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D2805-3680-D7D1-4FC9-886836012444}"/>
              </a:ext>
            </a:extLst>
          </p:cNvPr>
          <p:cNvSpPr txBox="1"/>
          <p:nvPr/>
        </p:nvSpPr>
        <p:spPr>
          <a:xfrm>
            <a:off x="7937866" y="2967015"/>
            <a:ext cx="2849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b="1" i="1" dirty="0">
                <a:solidFill>
                  <a:srgbClr val="FF0000"/>
                </a:solidFill>
              </a:rPr>
              <a:t>83.3–97.4% </a:t>
            </a:r>
            <a:r>
              <a:rPr lang="en-HK" sz="2400" dirty="0"/>
              <a:t>compared with SOTA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71896-B77D-72AC-5A11-4B8CD3871B2B}"/>
              </a:ext>
            </a:extLst>
          </p:cNvPr>
          <p:cNvSpPr txBox="1"/>
          <p:nvPr/>
        </p:nvSpPr>
        <p:spPr>
          <a:xfrm>
            <a:off x="7171808" y="4133073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sz="2400" i="1" dirty="0">
                <a:solidFill>
                  <a:srgbClr val="FF0000"/>
                </a:solidFill>
              </a:rPr>
              <a:t>12</a:t>
            </a:r>
            <a:r>
              <a:rPr lang="en-HK" sz="2400" i="1" dirty="0">
                <a:solidFill>
                  <a:srgbClr val="FF0000"/>
                </a:solidFill>
              </a:rPr>
              <a:t>–25</a:t>
            </a:r>
            <a:r>
              <a:rPr lang="en-US" sz="2400" i="1" dirty="0">
                <a:solidFill>
                  <a:srgbClr val="FF0000"/>
                </a:solidFill>
              </a:rPr>
              <a:t>% </a:t>
            </a:r>
            <a:r>
              <a:rPr lang="en-US" sz="2400" b="0" dirty="0"/>
              <a:t>of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b="0" dirty="0"/>
              <a:t>jobs</a:t>
            </a:r>
            <a:r>
              <a:rPr lang="en-US" sz="2400" dirty="0"/>
              <a:t> </a:t>
            </a:r>
            <a:r>
              <a:rPr lang="en-US" sz="2400" b="0" dirty="0"/>
              <a:t>are preempted</a:t>
            </a:r>
            <a:endParaRPr lang="en-HK" sz="2400" b="0" dirty="0"/>
          </a:p>
        </p:txBody>
      </p:sp>
      <p:pic>
        <p:nvPicPr>
          <p:cNvPr id="8" name="图片 7" descr="形状&#10;&#10;低可信度描述已自动生成">
            <a:extLst>
              <a:ext uri="{FF2B5EF4-FFF2-40B4-BE49-F238E27FC236}">
                <a16:creationId xmlns:a16="http://schemas.microsoft.com/office/drawing/2014/main" id="{DB1588FA-2E1F-E8B1-E597-45CA2842C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616" flipV="1">
            <a:off x="9872368" y="2546339"/>
            <a:ext cx="695738" cy="695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1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9"/>
    </mc:Choice>
    <mc:Fallback xmlns="">
      <p:transition spd="slow" advTm="252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B4E19-F09C-5F02-A3AD-71928EBC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Non-periodic Task Arrivals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254E5-978D-0E35-D52E-0FD704E4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Picture 7" descr="A graph and diagram of a robot&#10;&#10;Description automatically generated with medium confidence">
            <a:extLst>
              <a:ext uri="{FF2B5EF4-FFF2-40B4-BE49-F238E27FC236}">
                <a16:creationId xmlns:a16="http://schemas.microsoft.com/office/drawing/2014/main" id="{A0C4CC25-4896-D0F5-E7BE-3D0530758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5" y="2192510"/>
            <a:ext cx="5522422" cy="4093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05768C-5BB6-6C50-F09A-BAA5F47BDEA0}"/>
                  </a:ext>
                </a:extLst>
              </p:cNvPr>
              <p:cNvSpPr txBox="1"/>
              <p:nvPr/>
            </p:nvSpPr>
            <p:spPr>
              <a:xfrm>
                <a:off x="7044587" y="2647607"/>
                <a:ext cx="40033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HK" sz="2400" i="1" dirty="0"/>
                  <a:t>Low workload </a:t>
                </a:r>
                <a:r>
                  <a:rPr lang="en-HK" sz="2400" dirty="0"/>
                  <a:t>(</a:t>
                </a:r>
                <a14:m>
                  <m:oMath xmlns:m="http://schemas.openxmlformats.org/officeDocument/2006/math">
                    <m:r>
                      <a:rPr lang="en-HK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HK" sz="2400" dirty="0"/>
                  <a:t>=10)</a:t>
                </a:r>
              </a:p>
              <a:p>
                <a:pPr algn="ctr"/>
                <a:endParaRPr lang="en-HK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HK" sz="2400" b="1" i="1" dirty="0">
                    <a:solidFill>
                      <a:srgbClr val="FF0000"/>
                    </a:solidFill>
                  </a:rPr>
                  <a:t>0.13–0.41% </a:t>
                </a:r>
                <a:r>
                  <a:rPr lang="en-HK" sz="2400" dirty="0"/>
                  <a:t>deadline miss rate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05768C-5BB6-6C50-F09A-BAA5F47B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587" y="2647607"/>
                <a:ext cx="4003340" cy="1200329"/>
              </a:xfrm>
              <a:prstGeom prst="rect">
                <a:avLst/>
              </a:prstGeom>
              <a:blipFill>
                <a:blip r:embed="rId5"/>
                <a:stretch>
                  <a:fillRect l="-1982" t="-4061" r="-1829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F501DF-78E4-EF56-E693-4F4C62A049C0}"/>
                  </a:ext>
                </a:extLst>
              </p:cNvPr>
              <p:cNvSpPr txBox="1"/>
              <p:nvPr/>
            </p:nvSpPr>
            <p:spPr>
              <a:xfrm>
                <a:off x="7066674" y="4357627"/>
                <a:ext cx="40033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HK" sz="2400" i="1" dirty="0"/>
                  <a:t>High workload </a:t>
                </a:r>
                <a:r>
                  <a:rPr lang="en-HK" sz="2400" dirty="0"/>
                  <a:t>(</a:t>
                </a:r>
                <a14:m>
                  <m:oMath xmlns:m="http://schemas.openxmlformats.org/officeDocument/2006/math">
                    <m:r>
                      <a:rPr lang="en-HK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HK" sz="2400" dirty="0"/>
                  <a:t>=25)</a:t>
                </a:r>
              </a:p>
              <a:p>
                <a:pPr algn="ctr"/>
                <a:endParaRPr lang="en-HK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HK" sz="2400" b="1" i="1" dirty="0">
                    <a:solidFill>
                      <a:srgbClr val="FF0000"/>
                    </a:solidFill>
                  </a:rPr>
                  <a:t>0.35–3.46% </a:t>
                </a:r>
                <a:r>
                  <a:rPr lang="en-HK" sz="2400" dirty="0"/>
                  <a:t>deadline miss rate</a:t>
                </a:r>
                <a:endParaRPr lang="en-HK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F501DF-78E4-EF56-E693-4F4C62A04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674" y="4357627"/>
                <a:ext cx="4003340" cy="1200329"/>
              </a:xfrm>
              <a:prstGeom prst="rect">
                <a:avLst/>
              </a:prstGeom>
              <a:blipFill>
                <a:blip r:embed="rId6"/>
                <a:stretch>
                  <a:fillRect l="-1826" t="-4061" r="-1826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AEFAAE-192E-3F1C-6588-E1591F818995}"/>
                  </a:ext>
                </a:extLst>
              </p:cNvPr>
              <p:cNvSpPr txBox="1"/>
              <p:nvPr/>
            </p:nvSpPr>
            <p:spPr>
              <a:xfrm>
                <a:off x="856209" y="1545183"/>
                <a:ext cx="83554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HK" altLang="zh-CN" sz="2800" i="1" dirty="0"/>
                  <a:t>Vary the arrival rate of </a:t>
                </a:r>
                <a:r>
                  <a:rPr lang="en-HK" altLang="zh-CN" sz="2800" b="1" i="1" dirty="0">
                    <a:solidFill>
                      <a:srgbClr val="0070C0"/>
                    </a:solidFill>
                  </a:rPr>
                  <a:t>non-periodic</a:t>
                </a:r>
                <a:r>
                  <a:rPr lang="en-HK" altLang="zh-CN" sz="2800" i="1" dirty="0"/>
                  <a:t> tasks </a:t>
                </a:r>
                <a14:m>
                  <m:oMath xmlns:m="http://schemas.openxmlformats.org/officeDocument/2006/math">
                    <m:r>
                      <a:rPr lang="en-HK" altLang="zh-CN" sz="28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HK" altLang="zh-CN" sz="2800" i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AEFAAE-192E-3F1C-6588-E1591F818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09" y="1545183"/>
                <a:ext cx="8355495" cy="523220"/>
              </a:xfrm>
              <a:prstGeom prst="rect">
                <a:avLst/>
              </a:prstGeom>
              <a:blipFill>
                <a:blip r:embed="rId7"/>
                <a:stretch>
                  <a:fillRect l="-1459" t="-10465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640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2"/>
    </mc:Choice>
    <mc:Fallback xmlns="">
      <p:transition spd="slow" advTm="2597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BA94-1C9C-2D94-42B9-0213DC04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3600" dirty="0"/>
              <a:t>Power Co</a:t>
            </a:r>
            <a:r>
              <a:rPr lang="en-US" altLang="zh-CN" sz="3600" dirty="0"/>
              <a:t>n</a:t>
            </a:r>
            <a:r>
              <a:rPr lang="en-HK" sz="3600" dirty="0" err="1"/>
              <a:t>sumption</a:t>
            </a:r>
            <a:endParaRPr lang="en-HK" sz="3600" dirty="0"/>
          </a:p>
        </p:txBody>
      </p:sp>
      <p:pic>
        <p:nvPicPr>
          <p:cNvPr id="14" name="Content Placeholder 13" descr="A graph with blue lines and black text&#10;&#10;Description automatically generated">
            <a:extLst>
              <a:ext uri="{FF2B5EF4-FFF2-40B4-BE49-F238E27FC236}">
                <a16:creationId xmlns:a16="http://schemas.microsoft.com/office/drawing/2014/main" id="{45419EC0-7BDC-608B-F31F-86B5D1BF8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"/>
          <a:stretch/>
        </p:blipFill>
        <p:spPr>
          <a:xfrm>
            <a:off x="2536192" y="2216851"/>
            <a:ext cx="6942696" cy="26320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C792F-BDE5-9D19-E308-E9468E44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A4E36-54A4-D697-3098-1F484A63CAD9}"/>
              </a:ext>
            </a:extLst>
          </p:cNvPr>
          <p:cNvSpPr txBox="1"/>
          <p:nvPr/>
        </p:nvSpPr>
        <p:spPr>
          <a:xfrm>
            <a:off x="6787502" y="5423600"/>
            <a:ext cx="3736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dirty="0"/>
              <a:t>Power consumption </a:t>
            </a:r>
            <a:r>
              <a:rPr lang="en-HK" sz="2400" b="1" i="1" dirty="0"/>
              <a:t>9.47 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0D20D-E14B-F11F-FA1D-1B9DE4E51EBC}"/>
              </a:ext>
            </a:extLst>
          </p:cNvPr>
          <p:cNvSpPr txBox="1"/>
          <p:nvPr/>
        </p:nvSpPr>
        <p:spPr>
          <a:xfrm>
            <a:off x="7804299" y="4848897"/>
            <a:ext cx="2075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b="1" i="1" dirty="0"/>
              <a:t>10.15 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00F3E-803D-A6F7-BC8F-9FA36DBFA0F5}"/>
              </a:ext>
            </a:extLst>
          </p:cNvPr>
          <p:cNvSpPr txBox="1"/>
          <p:nvPr/>
        </p:nvSpPr>
        <p:spPr>
          <a:xfrm>
            <a:off x="9557218" y="4848897"/>
            <a:ext cx="1100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b="1" dirty="0">
                <a:solidFill>
                  <a:srgbClr val="FF0000"/>
                </a:solidFill>
              </a:rPr>
              <a:t>4.3%</a:t>
            </a:r>
          </a:p>
        </p:txBody>
      </p:sp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8783449A-3969-1CBC-5957-5BD8DE2BD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7565">
            <a:off x="9044691" y="4829748"/>
            <a:ext cx="695738" cy="695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6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7"/>
    </mc:Choice>
    <mc:Fallback xmlns="">
      <p:transition spd="slow" advTm="2160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FBFF-D4D7-B342-90A7-6E7B68BA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54CD9-2178-84A3-8EA1-39BD54B63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895" y="1694124"/>
            <a:ext cx="10731732" cy="4727943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3200" b="0" i="1" dirty="0"/>
              <a:t>Propose </a:t>
            </a:r>
            <a:r>
              <a:rPr lang="en-US" sz="3200" i="1" dirty="0"/>
              <a:t>Pantheon</a:t>
            </a:r>
            <a:r>
              <a:rPr lang="en-US" sz="3200" b="0" i="1" dirty="0"/>
              <a:t>, a new </a:t>
            </a:r>
            <a:r>
              <a:rPr lang="en-US" sz="3200" i="1" dirty="0">
                <a:solidFill>
                  <a:srgbClr val="FFC000"/>
                </a:solidFill>
              </a:rPr>
              <a:t>preemption</a:t>
            </a:r>
            <a:r>
              <a:rPr lang="en-US" sz="3200" b="0" i="1" dirty="0"/>
              <a:t> design for multi-DNN </a:t>
            </a:r>
            <a:r>
              <a:rPr lang="en-US" sz="3200" b="0" i="1"/>
              <a:t>inference on </a:t>
            </a:r>
            <a:r>
              <a:rPr lang="en-US" sz="3200" b="0" i="1" dirty="0"/>
              <a:t>mobile edge GPUs.</a:t>
            </a:r>
          </a:p>
          <a:p>
            <a:pPr algn="just">
              <a:buFontTx/>
              <a:buChar char="-"/>
            </a:pPr>
            <a:endParaRPr lang="en-US" sz="3200" b="0" i="1" dirty="0"/>
          </a:p>
          <a:p>
            <a:pPr algn="just">
              <a:buFontTx/>
              <a:buChar char="-"/>
            </a:pPr>
            <a:r>
              <a:rPr lang="en-US" sz="3200" b="0" i="1" dirty="0"/>
              <a:t>Includes an online runtime with comprehensive </a:t>
            </a:r>
            <a:r>
              <a:rPr lang="en-US" sz="3200" i="1" dirty="0">
                <a:solidFill>
                  <a:srgbClr val="7030A0"/>
                </a:solidFill>
              </a:rPr>
              <a:t>preemption logic</a:t>
            </a:r>
            <a:r>
              <a:rPr lang="en-US" sz="3200" i="1" dirty="0"/>
              <a:t> </a:t>
            </a:r>
            <a:r>
              <a:rPr lang="en-US" sz="3200" b="0" i="1" dirty="0"/>
              <a:t>and </a:t>
            </a:r>
            <a:r>
              <a:rPr lang="en-US" sz="3200" i="1" dirty="0">
                <a:solidFill>
                  <a:srgbClr val="00B050"/>
                </a:solidFill>
              </a:rPr>
              <a:t>innovative scheduling</a:t>
            </a:r>
            <a:r>
              <a:rPr lang="en-US" sz="3200" b="0" i="1" dirty="0"/>
              <a:t>, and </a:t>
            </a:r>
            <a:r>
              <a:rPr lang="en-US" sz="3200" i="1" dirty="0">
                <a:solidFill>
                  <a:srgbClr val="0070C0"/>
                </a:solidFill>
              </a:rPr>
              <a:t>offline DNN processing</a:t>
            </a:r>
            <a:r>
              <a:rPr lang="en-US" sz="3200" b="0" i="1" dirty="0"/>
              <a:t>. </a:t>
            </a:r>
          </a:p>
          <a:p>
            <a:pPr algn="just">
              <a:buFontTx/>
              <a:buChar char="-"/>
            </a:pPr>
            <a:endParaRPr lang="en-US" sz="3200" b="0" i="1" dirty="0"/>
          </a:p>
          <a:p>
            <a:pPr algn="just">
              <a:buFontTx/>
              <a:buChar char="-"/>
            </a:pPr>
            <a:r>
              <a:rPr lang="en-US" sz="3200" b="0" i="1" dirty="0"/>
              <a:t>Develop a prototype system and conduct extensive evaluations showing significant performance gain.</a:t>
            </a:r>
            <a:endParaRPr lang="en-US" sz="3200" b="0" dirty="0"/>
          </a:p>
          <a:p>
            <a:pPr algn="just"/>
            <a:endParaRPr lang="en-HK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176A0-3297-BC39-F0CE-19BEB222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1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29"/>
    </mc:Choice>
    <mc:Fallback xmlns="">
      <p:transition spd="slow" advTm="310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17489D4-6E72-C9E3-2D71-70FADEC54004}"/>
              </a:ext>
            </a:extLst>
          </p:cNvPr>
          <p:cNvSpPr/>
          <p:nvPr/>
        </p:nvSpPr>
        <p:spPr>
          <a:xfrm>
            <a:off x="0" y="1774828"/>
            <a:ext cx="12192000" cy="1349375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EC7E9F-88CE-2FE3-9956-84BEB6556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1774828"/>
            <a:ext cx="10458450" cy="1349375"/>
          </a:xfrm>
        </p:spPr>
        <p:txBody>
          <a:bodyPr>
            <a:normAutofit/>
          </a:bodyPr>
          <a:lstStyle/>
          <a:p>
            <a:r>
              <a:rPr lang="en-US" altLang="zh-CN" sz="4400" b="1" dirty="0"/>
              <a:t>Thank you!</a:t>
            </a:r>
            <a:br>
              <a:rPr lang="en-US" altLang="zh-CN" sz="4400" b="1" dirty="0"/>
            </a:br>
            <a:r>
              <a:rPr lang="en-US" altLang="zh-CN" sz="4400" b="1" dirty="0"/>
              <a:t>Q&amp;A</a:t>
            </a:r>
            <a:endParaRPr lang="zh-CN" altLang="en-US" sz="44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18C962D-13CE-53D0-3B37-F7F32E8E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2667001"/>
            <a:ext cx="6858000" cy="2635250"/>
          </a:xfrm>
        </p:spPr>
        <p:txBody>
          <a:bodyPr>
            <a:noAutofit/>
          </a:bodyPr>
          <a:lstStyle/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endParaRPr lang="en-US" altLang="zh-CN" sz="3200" dirty="0">
              <a:latin typeface="Calibri"/>
              <a:ea typeface="宋体" panose="02010600030101010101" pitchFamily="2" charset="-122"/>
              <a:cs typeface="Arial" pitchFamily="34" charset="0"/>
            </a:endParaRP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b="1" dirty="0"/>
              <a:t>Lixiang Han</a:t>
            </a:r>
            <a:r>
              <a:rPr lang="en-US" altLang="zh-CN" sz="3200" dirty="0"/>
              <a:t>, </a:t>
            </a:r>
            <a:r>
              <a:rPr lang="en-US" altLang="zh-CN" sz="3200" dirty="0" err="1"/>
              <a:t>Zimu</a:t>
            </a:r>
            <a:r>
              <a:rPr lang="en-US" altLang="zh-CN" sz="3200" dirty="0"/>
              <a:t> Zhou, Zhenjiang Li</a:t>
            </a: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dirty="0"/>
              <a:t>City University of Hong Kong</a:t>
            </a:r>
          </a:p>
          <a:p>
            <a:endParaRPr lang="en-US" altLang="zh-CN" sz="3200" dirty="0"/>
          </a:p>
          <a:p>
            <a:r>
              <a:rPr lang="en-US" altLang="zh-CN" sz="3200" b="1" dirty="0"/>
              <a:t>ACM </a:t>
            </a:r>
            <a:r>
              <a:rPr lang="en-US" altLang="zh-CN" sz="3200" b="1" dirty="0" err="1"/>
              <a:t>MobiSys</a:t>
            </a:r>
            <a:r>
              <a:rPr lang="en-US" altLang="zh-CN" sz="3200" b="1" dirty="0"/>
              <a:t> 2024</a:t>
            </a:r>
            <a:endParaRPr lang="zh-CN" altLang="en-US" sz="3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79B16E-FEE8-6C40-21EF-F674B90F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1"/>
    </mc:Choice>
    <mc:Fallback xmlns="">
      <p:transition spd="slow" advTm="97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417A03F-8FCB-C94D-0903-1F378562E916}"/>
              </a:ext>
            </a:extLst>
          </p:cNvPr>
          <p:cNvSpPr/>
          <p:nvPr/>
        </p:nvSpPr>
        <p:spPr>
          <a:xfrm>
            <a:off x="774246" y="1362764"/>
            <a:ext cx="10643507" cy="2534099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0BB7472-9E97-C905-D43C-81EFEF48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Multi-DNN Inference on Mobile Edge GPUs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5B7C57-86B5-8C3F-5E08-86B7595E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985ED3D-9845-23BA-B4D8-EBB60EA6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173" y="1846631"/>
            <a:ext cx="2677180" cy="18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D2DAA41F-64D1-3BDD-62D9-059C134D0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314" y="1836379"/>
            <a:ext cx="2677180" cy="1792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68CD5-93E2-23D7-2452-E2ACBD826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249" y="1866377"/>
            <a:ext cx="2677180" cy="18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E30C40C-95B3-2343-AB6B-2D1E7303B869}"/>
              </a:ext>
            </a:extLst>
          </p:cNvPr>
          <p:cNvSpPr txBox="1"/>
          <p:nvPr/>
        </p:nvSpPr>
        <p:spPr>
          <a:xfrm>
            <a:off x="1669969" y="1411488"/>
            <a:ext cx="2390784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25400" dist="38100" dir="2700000" algn="tl" rotWithShape="0">
              <a:prstClr val="black">
                <a:alpha val="20000"/>
              </a:prstClr>
            </a:outerShd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/>
            </a:lvl1pPr>
          </a:lstStyle>
          <a:p>
            <a:r>
              <a:rPr lang="en-US" altLang="zh-CN" sz="2000" dirty="0"/>
              <a:t>Autonomous Vehicle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A8DE91-530D-4E47-521B-9EECDF9D50F8}"/>
              </a:ext>
            </a:extLst>
          </p:cNvPr>
          <p:cNvSpPr txBox="1"/>
          <p:nvPr/>
        </p:nvSpPr>
        <p:spPr>
          <a:xfrm>
            <a:off x="5173958" y="1411488"/>
            <a:ext cx="2170659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25400" dist="38100" dir="2700000" algn="tl" rotWithShape="0">
              <a:prstClr val="black">
                <a:alpha val="20000"/>
              </a:prstClr>
            </a:outerShd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/>
            </a:lvl1pPr>
          </a:lstStyle>
          <a:p>
            <a:r>
              <a:rPr lang="en-US" altLang="zh-CN" sz="2000" dirty="0"/>
              <a:t>Smart Surveillance</a:t>
            </a:r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EDFB3C-B0E3-EB31-89F6-6982977E1FF4}"/>
              </a:ext>
            </a:extLst>
          </p:cNvPr>
          <p:cNvSpPr txBox="1"/>
          <p:nvPr/>
        </p:nvSpPr>
        <p:spPr>
          <a:xfrm>
            <a:off x="8749354" y="1409796"/>
            <a:ext cx="996107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25400" dist="38100" dir="2700000" algn="tl" rotWithShape="0">
              <a:prstClr val="black">
                <a:alpha val="20000"/>
              </a:prstClr>
            </a:outerShdw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Robotic</a:t>
            </a:r>
            <a:endParaRPr lang="zh-CN" altLang="en-US" sz="20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81C06A8-BC74-1A2A-491D-4736E8889411}"/>
              </a:ext>
            </a:extLst>
          </p:cNvPr>
          <p:cNvGrpSpPr/>
          <p:nvPr/>
        </p:nvGrpSpPr>
        <p:grpSpPr>
          <a:xfrm>
            <a:off x="8718752" y="2571749"/>
            <a:ext cx="3867628" cy="2561646"/>
            <a:chOff x="5494707" y="2401371"/>
            <a:chExt cx="3867628" cy="2561646"/>
          </a:xfrm>
        </p:grpSpPr>
        <p:pic>
          <p:nvPicPr>
            <p:cNvPr id="18" name="图片 17" descr="电子仪器&#10;&#10;描述已自动生成">
              <a:extLst>
                <a:ext uri="{FF2B5EF4-FFF2-40B4-BE49-F238E27FC236}">
                  <a16:creationId xmlns:a16="http://schemas.microsoft.com/office/drawing/2014/main" id="{275E051E-FC33-8400-EBC9-E75890320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707" y="2401371"/>
              <a:ext cx="3867628" cy="21777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E523222-9A1C-8DAF-AA05-00576BE539E5}"/>
                </a:ext>
              </a:extLst>
            </p:cNvPr>
            <p:cNvSpPr txBox="1"/>
            <p:nvPr/>
          </p:nvSpPr>
          <p:spPr>
            <a:xfrm>
              <a:off x="6707297" y="4562907"/>
              <a:ext cx="1704890" cy="400110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  <a:softEdge rad="0"/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000"/>
              </a:lvl1pPr>
            </a:lstStyle>
            <a:p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</a:rPr>
                <a:t>Jetson Devices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0" name="图片 29" descr="形状&#10;&#10;描述已自动生成">
            <a:extLst>
              <a:ext uri="{FF2B5EF4-FFF2-40B4-BE49-F238E27FC236}">
                <a16:creationId xmlns:a16="http://schemas.microsoft.com/office/drawing/2014/main" id="{8C788BA4-1A6F-BEBA-D3CA-5498C8844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6737" flipH="1">
            <a:off x="1069233" y="4231796"/>
            <a:ext cx="1608427" cy="730158"/>
          </a:xfrm>
          <a:prstGeom prst="rect">
            <a:avLst/>
          </a:prstGeom>
          <a:effectLst/>
        </p:spPr>
      </p:pic>
      <p:pic>
        <p:nvPicPr>
          <p:cNvPr id="32" name="图片 31" descr="形状&#10;&#10;低可信度描述已自动生成">
            <a:extLst>
              <a:ext uri="{FF2B5EF4-FFF2-40B4-BE49-F238E27FC236}">
                <a16:creationId xmlns:a16="http://schemas.microsoft.com/office/drawing/2014/main" id="{AEBEA3FD-6FF5-25D9-8932-B0E5C9254F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72" y="4571881"/>
            <a:ext cx="1180530" cy="1180530"/>
          </a:xfrm>
          <a:prstGeom prst="rect">
            <a:avLst/>
          </a:prstGeom>
        </p:spPr>
      </p:pic>
      <p:pic>
        <p:nvPicPr>
          <p:cNvPr id="34" name="图片 33" descr="形状&#10;&#10;低可信度描述已自动生成">
            <a:extLst>
              <a:ext uri="{FF2B5EF4-FFF2-40B4-BE49-F238E27FC236}">
                <a16:creationId xmlns:a16="http://schemas.microsoft.com/office/drawing/2014/main" id="{E6EA7DB6-6E76-01EA-98E3-78B6739C6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03" y="4485433"/>
            <a:ext cx="1303615" cy="1303615"/>
          </a:xfrm>
          <a:prstGeom prst="rect">
            <a:avLst/>
          </a:prstGeom>
        </p:spPr>
      </p:pic>
      <p:pic>
        <p:nvPicPr>
          <p:cNvPr id="36" name="图片 35" descr="形状&#10;&#10;低可信度描述已自动生成">
            <a:extLst>
              <a:ext uri="{FF2B5EF4-FFF2-40B4-BE49-F238E27FC236}">
                <a16:creationId xmlns:a16="http://schemas.microsoft.com/office/drawing/2014/main" id="{FD1B4885-D946-8A92-6FAC-CBCBE87DE4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0" y="4526287"/>
            <a:ext cx="1226127" cy="1226127"/>
          </a:xfrm>
          <a:prstGeom prst="rect">
            <a:avLst/>
          </a:prstGeom>
        </p:spPr>
      </p:pic>
      <p:sp>
        <p:nvSpPr>
          <p:cNvPr id="37" name="TextBox 5">
            <a:extLst>
              <a:ext uri="{FF2B5EF4-FFF2-40B4-BE49-F238E27FC236}">
                <a16:creationId xmlns:a16="http://schemas.microsoft.com/office/drawing/2014/main" id="{23233FB5-60D3-CFAD-82A5-692B0024C2B2}"/>
              </a:ext>
            </a:extLst>
          </p:cNvPr>
          <p:cNvSpPr txBox="1"/>
          <p:nvPr/>
        </p:nvSpPr>
        <p:spPr>
          <a:xfrm>
            <a:off x="2678414" y="5829407"/>
            <a:ext cx="2131033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1:</a:t>
            </a:r>
          </a:p>
          <a:p>
            <a:r>
              <a:rPr lang="en-HK" sz="1800" dirty="0"/>
              <a:t>Pedestrian detection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C9149ABA-616B-C113-8DE5-6A6D2D4D3859}"/>
              </a:ext>
            </a:extLst>
          </p:cNvPr>
          <p:cNvSpPr txBox="1"/>
          <p:nvPr/>
        </p:nvSpPr>
        <p:spPr>
          <a:xfrm>
            <a:off x="4887018" y="5829407"/>
            <a:ext cx="1972977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2:</a:t>
            </a:r>
          </a:p>
          <a:p>
            <a:r>
              <a:rPr lang="en-HK" sz="1800" dirty="0"/>
              <a:t>Lane segmentation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F1B221D2-F8F5-6CD7-B52C-91DCAC341776}"/>
              </a:ext>
            </a:extLst>
          </p:cNvPr>
          <p:cNvSpPr txBox="1"/>
          <p:nvPr/>
        </p:nvSpPr>
        <p:spPr>
          <a:xfrm>
            <a:off x="6867934" y="5831190"/>
            <a:ext cx="2431050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3:</a:t>
            </a:r>
          </a:p>
          <a:p>
            <a:r>
              <a:rPr lang="en-HK" sz="1800" dirty="0"/>
              <a:t>Traffic sign classification</a:t>
            </a:r>
          </a:p>
        </p:txBody>
      </p:sp>
      <p:grpSp>
        <p:nvGrpSpPr>
          <p:cNvPr id="8" name="Group 85">
            <a:extLst>
              <a:ext uri="{FF2B5EF4-FFF2-40B4-BE49-F238E27FC236}">
                <a16:creationId xmlns:a16="http://schemas.microsoft.com/office/drawing/2014/main" id="{3E940675-6AA6-7043-BBAD-542021DB8326}"/>
              </a:ext>
            </a:extLst>
          </p:cNvPr>
          <p:cNvGrpSpPr/>
          <p:nvPr/>
        </p:nvGrpSpPr>
        <p:grpSpPr>
          <a:xfrm>
            <a:off x="3707766" y="5195373"/>
            <a:ext cx="712033" cy="639399"/>
            <a:chOff x="656167" y="2000660"/>
            <a:chExt cx="1016000" cy="91236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B969E582-54A8-8812-C7FE-14190CCE160A}"/>
                </a:ext>
              </a:extLst>
            </p:cNvPr>
            <p:cNvSpPr/>
            <p:nvPr/>
          </p:nvSpPr>
          <p:spPr>
            <a:xfrm>
              <a:off x="656167" y="20006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0" name="Flowchart: Connector 9">
              <a:extLst>
                <a:ext uri="{FF2B5EF4-FFF2-40B4-BE49-F238E27FC236}">
                  <a16:creationId xmlns:a16="http://schemas.microsoft.com/office/drawing/2014/main" id="{01C09672-DDFA-B5F1-AA84-95192A4610DE}"/>
                </a:ext>
              </a:extLst>
            </p:cNvPr>
            <p:cNvSpPr/>
            <p:nvPr/>
          </p:nvSpPr>
          <p:spPr>
            <a:xfrm>
              <a:off x="6561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1" name="Flowchart: Connector 10">
              <a:extLst>
                <a:ext uri="{FF2B5EF4-FFF2-40B4-BE49-F238E27FC236}">
                  <a16:creationId xmlns:a16="http://schemas.microsoft.com/office/drawing/2014/main" id="{96572FA0-3D0E-2E23-7855-BE3AA5012394}"/>
                </a:ext>
              </a:extLst>
            </p:cNvPr>
            <p:cNvSpPr/>
            <p:nvPr/>
          </p:nvSpPr>
          <p:spPr>
            <a:xfrm>
              <a:off x="656167" y="270982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3" name="Flowchart: Connector 13">
              <a:extLst>
                <a:ext uri="{FF2B5EF4-FFF2-40B4-BE49-F238E27FC236}">
                  <a16:creationId xmlns:a16="http://schemas.microsoft.com/office/drawing/2014/main" id="{C6FFE910-051E-E1BD-5616-965BE02152A6}"/>
                </a:ext>
              </a:extLst>
            </p:cNvPr>
            <p:cNvSpPr/>
            <p:nvPr/>
          </p:nvSpPr>
          <p:spPr>
            <a:xfrm>
              <a:off x="1062567" y="21780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4" name="Flowchart: Connector 14">
              <a:extLst>
                <a:ext uri="{FF2B5EF4-FFF2-40B4-BE49-F238E27FC236}">
                  <a16:creationId xmlns:a16="http://schemas.microsoft.com/office/drawing/2014/main" id="{FF7B6076-460D-F6C1-7222-9F91171E03EF}"/>
                </a:ext>
              </a:extLst>
            </p:cNvPr>
            <p:cNvSpPr/>
            <p:nvPr/>
          </p:nvSpPr>
          <p:spPr>
            <a:xfrm>
              <a:off x="1062567" y="25336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6" name="Flowchart: Connector 15">
              <a:extLst>
                <a:ext uri="{FF2B5EF4-FFF2-40B4-BE49-F238E27FC236}">
                  <a16:creationId xmlns:a16="http://schemas.microsoft.com/office/drawing/2014/main" id="{0DA7BD83-AD4B-EC9B-9F14-177BBFE320C7}"/>
                </a:ext>
              </a:extLst>
            </p:cNvPr>
            <p:cNvSpPr/>
            <p:nvPr/>
          </p:nvSpPr>
          <p:spPr>
            <a:xfrm>
              <a:off x="14689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67" name="Straight Connector 17">
              <a:extLst>
                <a:ext uri="{FF2B5EF4-FFF2-40B4-BE49-F238E27FC236}">
                  <a16:creationId xmlns:a16="http://schemas.microsoft.com/office/drawing/2014/main" id="{6737514E-D316-B649-EABA-848ED6DFF1D9}"/>
                </a:ext>
              </a:extLst>
            </p:cNvPr>
            <p:cNvCxnSpPr>
              <a:stCxn id="9" idx="6"/>
              <a:endCxn id="63" idx="2"/>
            </p:cNvCxnSpPr>
            <p:nvPr/>
          </p:nvCxnSpPr>
          <p:spPr>
            <a:xfrm>
              <a:off x="859367" y="21022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9">
              <a:extLst>
                <a:ext uri="{FF2B5EF4-FFF2-40B4-BE49-F238E27FC236}">
                  <a16:creationId xmlns:a16="http://schemas.microsoft.com/office/drawing/2014/main" id="{90F26B98-FBB5-B837-BE3A-148A8974CF1D}"/>
                </a:ext>
              </a:extLst>
            </p:cNvPr>
            <p:cNvCxnSpPr>
              <a:stCxn id="9" idx="6"/>
              <a:endCxn id="64" idx="2"/>
            </p:cNvCxnSpPr>
            <p:nvPr/>
          </p:nvCxnSpPr>
          <p:spPr>
            <a:xfrm>
              <a:off x="859367" y="2102260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1">
              <a:extLst>
                <a:ext uri="{FF2B5EF4-FFF2-40B4-BE49-F238E27FC236}">
                  <a16:creationId xmlns:a16="http://schemas.microsoft.com/office/drawing/2014/main" id="{143556D0-23CF-E659-08DD-0C52C57B0E32}"/>
                </a:ext>
              </a:extLst>
            </p:cNvPr>
            <p:cNvCxnSpPr>
              <a:stCxn id="60" idx="6"/>
              <a:endCxn id="63" idx="1"/>
            </p:cNvCxnSpPr>
            <p:nvPr/>
          </p:nvCxnSpPr>
          <p:spPr>
            <a:xfrm flipV="1">
              <a:off x="8593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3">
              <a:extLst>
                <a:ext uri="{FF2B5EF4-FFF2-40B4-BE49-F238E27FC236}">
                  <a16:creationId xmlns:a16="http://schemas.microsoft.com/office/drawing/2014/main" id="{4410DBC0-E0C2-0B0D-E29B-E787D63E318A}"/>
                </a:ext>
              </a:extLst>
            </p:cNvPr>
            <p:cNvCxnSpPr>
              <a:stCxn id="60" idx="6"/>
              <a:endCxn id="64" idx="2"/>
            </p:cNvCxnSpPr>
            <p:nvPr/>
          </p:nvCxnSpPr>
          <p:spPr>
            <a:xfrm>
              <a:off x="859367" y="24578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5">
              <a:extLst>
                <a:ext uri="{FF2B5EF4-FFF2-40B4-BE49-F238E27FC236}">
                  <a16:creationId xmlns:a16="http://schemas.microsoft.com/office/drawing/2014/main" id="{6E735716-74F9-C404-BC7E-E26E26F96CAB}"/>
                </a:ext>
              </a:extLst>
            </p:cNvPr>
            <p:cNvCxnSpPr>
              <a:stCxn id="61" idx="6"/>
              <a:endCxn id="63" idx="2"/>
            </p:cNvCxnSpPr>
            <p:nvPr/>
          </p:nvCxnSpPr>
          <p:spPr>
            <a:xfrm flipV="1">
              <a:off x="859367" y="2279621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7">
              <a:extLst>
                <a:ext uri="{FF2B5EF4-FFF2-40B4-BE49-F238E27FC236}">
                  <a16:creationId xmlns:a16="http://schemas.microsoft.com/office/drawing/2014/main" id="{305DE781-82BF-32E6-BB51-8ACBEBD2DDDC}"/>
                </a:ext>
              </a:extLst>
            </p:cNvPr>
            <p:cNvCxnSpPr>
              <a:stCxn id="61" idx="6"/>
              <a:endCxn id="64" idx="2"/>
            </p:cNvCxnSpPr>
            <p:nvPr/>
          </p:nvCxnSpPr>
          <p:spPr>
            <a:xfrm flipV="1">
              <a:off x="859367" y="2635221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9">
              <a:extLst>
                <a:ext uri="{FF2B5EF4-FFF2-40B4-BE49-F238E27FC236}">
                  <a16:creationId xmlns:a16="http://schemas.microsoft.com/office/drawing/2014/main" id="{F5CF35C1-3700-DD66-F954-7AD62CF71E85}"/>
                </a:ext>
              </a:extLst>
            </p:cNvPr>
            <p:cNvCxnSpPr>
              <a:stCxn id="63" idx="6"/>
              <a:endCxn id="66" idx="2"/>
            </p:cNvCxnSpPr>
            <p:nvPr/>
          </p:nvCxnSpPr>
          <p:spPr>
            <a:xfrm>
              <a:off x="12657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1">
              <a:extLst>
                <a:ext uri="{FF2B5EF4-FFF2-40B4-BE49-F238E27FC236}">
                  <a16:creationId xmlns:a16="http://schemas.microsoft.com/office/drawing/2014/main" id="{02551940-097A-7287-B6E0-8AB282776CAD}"/>
                </a:ext>
              </a:extLst>
            </p:cNvPr>
            <p:cNvCxnSpPr>
              <a:cxnSpLocks/>
              <a:stCxn id="64" idx="6"/>
            </p:cNvCxnSpPr>
            <p:nvPr/>
          </p:nvCxnSpPr>
          <p:spPr>
            <a:xfrm flipV="1">
              <a:off x="1265767" y="2456982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68">
            <a:extLst>
              <a:ext uri="{FF2B5EF4-FFF2-40B4-BE49-F238E27FC236}">
                <a16:creationId xmlns:a16="http://schemas.microsoft.com/office/drawing/2014/main" id="{14AE246A-8BBE-2E83-4A8D-A33813EAEE4D}"/>
              </a:ext>
            </a:extLst>
          </p:cNvPr>
          <p:cNvGrpSpPr/>
          <p:nvPr/>
        </p:nvGrpSpPr>
        <p:grpSpPr>
          <a:xfrm flipH="1" flipV="1">
            <a:off x="5890836" y="5186465"/>
            <a:ext cx="732509" cy="657787"/>
            <a:chOff x="-1198033" y="3135193"/>
            <a:chExt cx="1016000" cy="912360"/>
          </a:xfrm>
        </p:grpSpPr>
        <p:sp>
          <p:nvSpPr>
            <p:cNvPr id="26" name="Flowchart: Connector 47">
              <a:extLst>
                <a:ext uri="{FF2B5EF4-FFF2-40B4-BE49-F238E27FC236}">
                  <a16:creationId xmlns:a16="http://schemas.microsoft.com/office/drawing/2014/main" id="{E2255196-52F9-C19B-9C52-E32350998775}"/>
                </a:ext>
              </a:extLst>
            </p:cNvPr>
            <p:cNvSpPr/>
            <p:nvPr/>
          </p:nvSpPr>
          <p:spPr>
            <a:xfrm>
              <a:off x="-791633" y="31351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27" name="Flowchart: Connector 48">
              <a:extLst>
                <a:ext uri="{FF2B5EF4-FFF2-40B4-BE49-F238E27FC236}">
                  <a16:creationId xmlns:a16="http://schemas.microsoft.com/office/drawing/2014/main" id="{33F6031C-E039-A42F-33EF-18CACD74F634}"/>
                </a:ext>
              </a:extLst>
            </p:cNvPr>
            <p:cNvSpPr/>
            <p:nvPr/>
          </p:nvSpPr>
          <p:spPr>
            <a:xfrm>
              <a:off x="-7916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0" name="Flowchart: Connector 49">
              <a:extLst>
                <a:ext uri="{FF2B5EF4-FFF2-40B4-BE49-F238E27FC236}">
                  <a16:creationId xmlns:a16="http://schemas.microsoft.com/office/drawing/2014/main" id="{B0F4F59C-EE1F-598A-F901-238D462B6927}"/>
                </a:ext>
              </a:extLst>
            </p:cNvPr>
            <p:cNvSpPr/>
            <p:nvPr/>
          </p:nvSpPr>
          <p:spPr>
            <a:xfrm>
              <a:off x="-791633" y="384435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29" name="Flowchart: Connector 50">
              <a:extLst>
                <a:ext uri="{FF2B5EF4-FFF2-40B4-BE49-F238E27FC236}">
                  <a16:creationId xmlns:a16="http://schemas.microsoft.com/office/drawing/2014/main" id="{C8254020-F36D-62E6-06FE-252AC8E3DDE5}"/>
                </a:ext>
              </a:extLst>
            </p:cNvPr>
            <p:cNvSpPr/>
            <p:nvPr/>
          </p:nvSpPr>
          <p:spPr>
            <a:xfrm>
              <a:off x="-385233" y="33125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1" name="Flowchart: Connector 51">
              <a:extLst>
                <a:ext uri="{FF2B5EF4-FFF2-40B4-BE49-F238E27FC236}">
                  <a16:creationId xmlns:a16="http://schemas.microsoft.com/office/drawing/2014/main" id="{7E17CAFC-D779-C130-AE02-35AE5A111254}"/>
                </a:ext>
              </a:extLst>
            </p:cNvPr>
            <p:cNvSpPr/>
            <p:nvPr/>
          </p:nvSpPr>
          <p:spPr>
            <a:xfrm>
              <a:off x="-385233" y="36681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31" name="Flowchart: Connector 52">
              <a:extLst>
                <a:ext uri="{FF2B5EF4-FFF2-40B4-BE49-F238E27FC236}">
                  <a16:creationId xmlns:a16="http://schemas.microsoft.com/office/drawing/2014/main" id="{428B3833-2E59-8433-549F-A0869E5E30AB}"/>
                </a:ext>
              </a:extLst>
            </p:cNvPr>
            <p:cNvSpPr/>
            <p:nvPr/>
          </p:nvSpPr>
          <p:spPr>
            <a:xfrm>
              <a:off x="-11980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2" name="Straight Connector 53">
              <a:extLst>
                <a:ext uri="{FF2B5EF4-FFF2-40B4-BE49-F238E27FC236}">
                  <a16:creationId xmlns:a16="http://schemas.microsoft.com/office/drawing/2014/main" id="{6E7D3A61-96BE-8EB9-9113-A5591CA51418}"/>
                </a:ext>
              </a:extLst>
            </p:cNvPr>
            <p:cNvCxnSpPr>
              <a:stCxn id="26" idx="6"/>
              <a:endCxn id="29" idx="2"/>
            </p:cNvCxnSpPr>
            <p:nvPr/>
          </p:nvCxnSpPr>
          <p:spPr>
            <a:xfrm>
              <a:off x="-588433" y="32367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4">
              <a:extLst>
                <a:ext uri="{FF2B5EF4-FFF2-40B4-BE49-F238E27FC236}">
                  <a16:creationId xmlns:a16="http://schemas.microsoft.com/office/drawing/2014/main" id="{EDE0BCA4-1263-EA0A-C727-1BDD8512802D}"/>
                </a:ext>
              </a:extLst>
            </p:cNvPr>
            <p:cNvCxnSpPr>
              <a:stCxn id="26" idx="6"/>
              <a:endCxn id="11" idx="2"/>
            </p:cNvCxnSpPr>
            <p:nvPr/>
          </p:nvCxnSpPr>
          <p:spPr>
            <a:xfrm>
              <a:off x="-588433" y="3236793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5">
              <a:extLst>
                <a:ext uri="{FF2B5EF4-FFF2-40B4-BE49-F238E27FC236}">
                  <a16:creationId xmlns:a16="http://schemas.microsoft.com/office/drawing/2014/main" id="{5530D1B7-D388-2CC8-E539-591E13D385E6}"/>
                </a:ext>
              </a:extLst>
            </p:cNvPr>
            <p:cNvCxnSpPr>
              <a:stCxn id="27" idx="6"/>
              <a:endCxn id="29" idx="1"/>
            </p:cNvCxnSpPr>
            <p:nvPr/>
          </p:nvCxnSpPr>
          <p:spPr>
            <a:xfrm flipV="1">
              <a:off x="-588433" y="3414154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56">
              <a:extLst>
                <a:ext uri="{FF2B5EF4-FFF2-40B4-BE49-F238E27FC236}">
                  <a16:creationId xmlns:a16="http://schemas.microsoft.com/office/drawing/2014/main" id="{5067F5C1-23CF-889F-2178-12CEED19D73F}"/>
                </a:ext>
              </a:extLst>
            </p:cNvPr>
            <p:cNvCxnSpPr>
              <a:stCxn id="27" idx="6"/>
              <a:endCxn id="11" idx="2"/>
            </p:cNvCxnSpPr>
            <p:nvPr/>
          </p:nvCxnSpPr>
          <p:spPr>
            <a:xfrm>
              <a:off x="-588433" y="35923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7">
              <a:extLst>
                <a:ext uri="{FF2B5EF4-FFF2-40B4-BE49-F238E27FC236}">
                  <a16:creationId xmlns:a16="http://schemas.microsoft.com/office/drawing/2014/main" id="{F317ED7D-BD15-7E7F-E813-1BF61C8E9458}"/>
                </a:ext>
              </a:extLst>
            </p:cNvPr>
            <p:cNvCxnSpPr>
              <a:stCxn id="10" idx="6"/>
              <a:endCxn id="29" idx="2"/>
            </p:cNvCxnSpPr>
            <p:nvPr/>
          </p:nvCxnSpPr>
          <p:spPr>
            <a:xfrm flipV="1">
              <a:off x="-588433" y="3414154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8">
              <a:extLst>
                <a:ext uri="{FF2B5EF4-FFF2-40B4-BE49-F238E27FC236}">
                  <a16:creationId xmlns:a16="http://schemas.microsoft.com/office/drawing/2014/main" id="{37734F5F-605D-C97D-3E43-999146D93CED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-588433" y="3769754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63">
              <a:extLst>
                <a:ext uri="{FF2B5EF4-FFF2-40B4-BE49-F238E27FC236}">
                  <a16:creationId xmlns:a16="http://schemas.microsoft.com/office/drawing/2014/main" id="{3544EC75-2D4F-F865-E409-C9D490F28EC9}"/>
                </a:ext>
              </a:extLst>
            </p:cNvPr>
            <p:cNvCxnSpPr>
              <a:stCxn id="26" idx="2"/>
              <a:endCxn id="31" idx="6"/>
            </p:cNvCxnSpPr>
            <p:nvPr/>
          </p:nvCxnSpPr>
          <p:spPr>
            <a:xfrm flipH="1">
              <a:off x="-994833" y="3236793"/>
              <a:ext cx="203200" cy="355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65">
              <a:extLst>
                <a:ext uri="{FF2B5EF4-FFF2-40B4-BE49-F238E27FC236}">
                  <a16:creationId xmlns:a16="http://schemas.microsoft.com/office/drawing/2014/main" id="{13F5E304-505F-0CD3-5E04-D773C2B23BCA}"/>
                </a:ext>
              </a:extLst>
            </p:cNvPr>
            <p:cNvCxnSpPr>
              <a:stCxn id="27" idx="2"/>
              <a:endCxn id="31" idx="6"/>
            </p:cNvCxnSpPr>
            <p:nvPr/>
          </p:nvCxnSpPr>
          <p:spPr>
            <a:xfrm flipH="1">
              <a:off x="-994833" y="3592393"/>
              <a:ext cx="20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67">
              <a:extLst>
                <a:ext uri="{FF2B5EF4-FFF2-40B4-BE49-F238E27FC236}">
                  <a16:creationId xmlns:a16="http://schemas.microsoft.com/office/drawing/2014/main" id="{87EB9F3D-5B32-F679-4C82-2F68A607208E}"/>
                </a:ext>
              </a:extLst>
            </p:cNvPr>
            <p:cNvCxnSpPr>
              <a:stCxn id="10" idx="2"/>
              <a:endCxn id="31" idx="6"/>
            </p:cNvCxnSpPr>
            <p:nvPr/>
          </p:nvCxnSpPr>
          <p:spPr>
            <a:xfrm flipH="1" flipV="1">
              <a:off x="-994833" y="3592393"/>
              <a:ext cx="203200" cy="353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84">
            <a:extLst>
              <a:ext uri="{FF2B5EF4-FFF2-40B4-BE49-F238E27FC236}">
                <a16:creationId xmlns:a16="http://schemas.microsoft.com/office/drawing/2014/main" id="{BE83F092-C201-39EE-8201-814B40362B1F}"/>
              </a:ext>
            </a:extLst>
          </p:cNvPr>
          <p:cNvGrpSpPr/>
          <p:nvPr/>
        </p:nvGrpSpPr>
        <p:grpSpPr>
          <a:xfrm>
            <a:off x="7880627" y="5313501"/>
            <a:ext cx="834526" cy="459286"/>
            <a:chOff x="-1261422" y="4416027"/>
            <a:chExt cx="1016000" cy="559161"/>
          </a:xfrm>
        </p:grpSpPr>
        <p:sp>
          <p:nvSpPr>
            <p:cNvPr id="24" name="Flowchart: Connector 69">
              <a:extLst>
                <a:ext uri="{FF2B5EF4-FFF2-40B4-BE49-F238E27FC236}">
                  <a16:creationId xmlns:a16="http://schemas.microsoft.com/office/drawing/2014/main" id="{E1F9C7E5-6B16-0ED5-B1A6-F84DB281F226}"/>
                </a:ext>
              </a:extLst>
            </p:cNvPr>
            <p:cNvSpPr/>
            <p:nvPr/>
          </p:nvSpPr>
          <p:spPr>
            <a:xfrm>
              <a:off x="-1261422" y="44163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1" name="Flowchart: Connector 70">
              <a:extLst>
                <a:ext uri="{FF2B5EF4-FFF2-40B4-BE49-F238E27FC236}">
                  <a16:creationId xmlns:a16="http://schemas.microsoft.com/office/drawing/2014/main" id="{A297258C-2E6F-1614-A259-BBDC44F7F205}"/>
                </a:ext>
              </a:extLst>
            </p:cNvPr>
            <p:cNvSpPr/>
            <p:nvPr/>
          </p:nvSpPr>
          <p:spPr>
            <a:xfrm>
              <a:off x="-1261422" y="47719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2" name="Flowchart: Connector 72">
              <a:extLst>
                <a:ext uri="{FF2B5EF4-FFF2-40B4-BE49-F238E27FC236}">
                  <a16:creationId xmlns:a16="http://schemas.microsoft.com/office/drawing/2014/main" id="{C571F4E6-2EE8-5630-5D43-0F30B1546067}"/>
                </a:ext>
              </a:extLst>
            </p:cNvPr>
            <p:cNvSpPr/>
            <p:nvPr/>
          </p:nvSpPr>
          <p:spPr>
            <a:xfrm>
              <a:off x="-855022" y="44160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3" name="Flowchart: Connector 73">
              <a:extLst>
                <a:ext uri="{FF2B5EF4-FFF2-40B4-BE49-F238E27FC236}">
                  <a16:creationId xmlns:a16="http://schemas.microsoft.com/office/drawing/2014/main" id="{7F3AC82F-13A9-0F74-8471-1D92CAD46427}"/>
                </a:ext>
              </a:extLst>
            </p:cNvPr>
            <p:cNvSpPr/>
            <p:nvPr/>
          </p:nvSpPr>
          <p:spPr>
            <a:xfrm>
              <a:off x="-855022" y="47716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4" name="Flowchart: Connector 74">
              <a:extLst>
                <a:ext uri="{FF2B5EF4-FFF2-40B4-BE49-F238E27FC236}">
                  <a16:creationId xmlns:a16="http://schemas.microsoft.com/office/drawing/2014/main" id="{2E0BC318-0F8E-57AA-A81B-D1A80DD98EBB}"/>
                </a:ext>
              </a:extLst>
            </p:cNvPr>
            <p:cNvSpPr/>
            <p:nvPr/>
          </p:nvSpPr>
          <p:spPr>
            <a:xfrm>
              <a:off x="-448622" y="4594266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45" name="Straight Connector 75">
              <a:extLst>
                <a:ext uri="{FF2B5EF4-FFF2-40B4-BE49-F238E27FC236}">
                  <a16:creationId xmlns:a16="http://schemas.microsoft.com/office/drawing/2014/main" id="{7D3149C5-C9A9-D79D-2313-B01956B8BA9E}"/>
                </a:ext>
              </a:extLst>
            </p:cNvPr>
            <p:cNvCxnSpPr>
              <a:stCxn id="24" idx="6"/>
              <a:endCxn id="42" idx="2"/>
            </p:cNvCxnSpPr>
            <p:nvPr/>
          </p:nvCxnSpPr>
          <p:spPr>
            <a:xfrm flipV="1">
              <a:off x="-1058222" y="45176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76">
              <a:extLst>
                <a:ext uri="{FF2B5EF4-FFF2-40B4-BE49-F238E27FC236}">
                  <a16:creationId xmlns:a16="http://schemas.microsoft.com/office/drawing/2014/main" id="{BEFE91E1-24E6-7147-442A-4041DFE3E2D7}"/>
                </a:ext>
              </a:extLst>
            </p:cNvPr>
            <p:cNvCxnSpPr>
              <a:stCxn id="24" idx="6"/>
              <a:endCxn id="43" idx="2"/>
            </p:cNvCxnSpPr>
            <p:nvPr/>
          </p:nvCxnSpPr>
          <p:spPr>
            <a:xfrm>
              <a:off x="-1058222" y="4517988"/>
              <a:ext cx="203200" cy="355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77">
              <a:extLst>
                <a:ext uri="{FF2B5EF4-FFF2-40B4-BE49-F238E27FC236}">
                  <a16:creationId xmlns:a16="http://schemas.microsoft.com/office/drawing/2014/main" id="{838E726D-D64C-D46E-380E-9B0C87A24AE8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-1058222" y="4517627"/>
              <a:ext cx="203200" cy="355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78">
              <a:extLst>
                <a:ext uri="{FF2B5EF4-FFF2-40B4-BE49-F238E27FC236}">
                  <a16:creationId xmlns:a16="http://schemas.microsoft.com/office/drawing/2014/main" id="{7E785619-345E-E12C-1FB5-96AC23000BC8}"/>
                </a:ext>
              </a:extLst>
            </p:cNvPr>
            <p:cNvCxnSpPr>
              <a:stCxn id="41" idx="6"/>
              <a:endCxn id="43" idx="2"/>
            </p:cNvCxnSpPr>
            <p:nvPr/>
          </p:nvCxnSpPr>
          <p:spPr>
            <a:xfrm flipV="1">
              <a:off x="-1058222" y="48732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81">
              <a:extLst>
                <a:ext uri="{FF2B5EF4-FFF2-40B4-BE49-F238E27FC236}">
                  <a16:creationId xmlns:a16="http://schemas.microsoft.com/office/drawing/2014/main" id="{8C98983B-CF02-2802-FF9B-A320136CCF9B}"/>
                </a:ext>
              </a:extLst>
            </p:cNvPr>
            <p:cNvCxnSpPr>
              <a:stCxn id="42" idx="6"/>
              <a:endCxn id="44" idx="2"/>
            </p:cNvCxnSpPr>
            <p:nvPr/>
          </p:nvCxnSpPr>
          <p:spPr>
            <a:xfrm>
              <a:off x="-651822" y="4517627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82">
              <a:extLst>
                <a:ext uri="{FF2B5EF4-FFF2-40B4-BE49-F238E27FC236}">
                  <a16:creationId xmlns:a16="http://schemas.microsoft.com/office/drawing/2014/main" id="{2211AD16-E261-3EB9-17EB-6E6E1BDF8397}"/>
                </a:ext>
              </a:extLst>
            </p:cNvPr>
            <p:cNvCxnSpPr>
              <a:cxnSpLocks/>
              <a:stCxn id="43" idx="6"/>
            </p:cNvCxnSpPr>
            <p:nvPr/>
          </p:nvCxnSpPr>
          <p:spPr>
            <a:xfrm flipV="1">
              <a:off x="-651822" y="4694988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9553084A-9E85-2A22-6FF6-FBF00CA3C98B}"/>
              </a:ext>
            </a:extLst>
          </p:cNvPr>
          <p:cNvSpPr txBox="1"/>
          <p:nvPr/>
        </p:nvSpPr>
        <p:spPr>
          <a:xfrm>
            <a:off x="-89361" y="4832281"/>
            <a:ext cx="20117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</a:rPr>
              <a:t>Multi-DNN</a:t>
            </a:r>
          </a:p>
          <a:p>
            <a:pPr algn="ctr"/>
            <a:r>
              <a:rPr lang="en-US" altLang="zh-CN" sz="2400" b="1" i="1" dirty="0">
                <a:solidFill>
                  <a:srgbClr val="FF0000"/>
                </a:solidFill>
              </a:rPr>
              <a:t>Tasks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47290C9-095D-95B0-A77C-1F26298B1A94}"/>
              </a:ext>
            </a:extLst>
          </p:cNvPr>
          <p:cNvSpPr txBox="1"/>
          <p:nvPr/>
        </p:nvSpPr>
        <p:spPr>
          <a:xfrm>
            <a:off x="9166334" y="4767138"/>
            <a:ext cx="438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i="1" dirty="0"/>
              <a:t>…</a:t>
            </a:r>
            <a:endParaRPr lang="zh-CN" altLang="en-US" sz="32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0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91"/>
    </mc:Choice>
    <mc:Fallback xmlns="">
      <p:transition spd="slow" advTm="3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756F8E96-B89B-4EC7-BFC3-92E769E5B2A6}"/>
              </a:ext>
            </a:extLst>
          </p:cNvPr>
          <p:cNvSpPr txBox="1"/>
          <p:nvPr/>
        </p:nvSpPr>
        <p:spPr>
          <a:xfrm>
            <a:off x="3024275" y="2453869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FC6580-4A15-2685-1C86-BD436E72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600" dirty="0"/>
              <a:t>Real-time Multi-DNN Inference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5A058A-F670-E292-3C70-22BDBB7F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412AE9A-F4B6-8E16-09F3-82BBAA93F5CD}"/>
              </a:ext>
            </a:extLst>
          </p:cNvPr>
          <p:cNvSpPr txBox="1"/>
          <p:nvPr/>
        </p:nvSpPr>
        <p:spPr>
          <a:xfrm>
            <a:off x="3289194" y="4180336"/>
            <a:ext cx="744113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20 </a:t>
            </a:r>
            <a:r>
              <a:rPr lang="en-US" altLang="zh-CN" sz="1800" i="1" dirty="0" err="1">
                <a:solidFill>
                  <a:srgbClr val="FF0000"/>
                </a:solidFill>
              </a:rPr>
              <a:t>ms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F421015-5EEE-07F3-E7C5-C0784FBE9CBB}"/>
              </a:ext>
            </a:extLst>
          </p:cNvPr>
          <p:cNvSpPr txBox="1"/>
          <p:nvPr/>
        </p:nvSpPr>
        <p:spPr>
          <a:xfrm>
            <a:off x="5464000" y="4189571"/>
            <a:ext cx="744113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30 </a:t>
            </a:r>
            <a:r>
              <a:rPr lang="en-US" altLang="zh-CN" sz="1800" i="1" dirty="0" err="1">
                <a:solidFill>
                  <a:srgbClr val="FF0000"/>
                </a:solidFill>
              </a:rPr>
              <a:t>ms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1E0F177-06AC-5069-797C-46033FBFBE94}"/>
              </a:ext>
            </a:extLst>
          </p:cNvPr>
          <p:cNvSpPr txBox="1"/>
          <p:nvPr/>
        </p:nvSpPr>
        <p:spPr>
          <a:xfrm>
            <a:off x="7551204" y="4176466"/>
            <a:ext cx="744113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10 </a:t>
            </a:r>
            <a:r>
              <a:rPr lang="en-US" altLang="zh-CN" sz="1800" i="1" dirty="0" err="1">
                <a:solidFill>
                  <a:srgbClr val="FF0000"/>
                </a:solidFill>
              </a:rPr>
              <a:t>ms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sp>
        <p:nvSpPr>
          <p:cNvPr id="59" name="右大括号 58">
            <a:extLst>
              <a:ext uri="{FF2B5EF4-FFF2-40B4-BE49-F238E27FC236}">
                <a16:creationId xmlns:a16="http://schemas.microsoft.com/office/drawing/2014/main" id="{CDD69D77-1651-C5E2-1CF5-C029F1ABC57F}"/>
              </a:ext>
            </a:extLst>
          </p:cNvPr>
          <p:cNvSpPr/>
          <p:nvPr/>
        </p:nvSpPr>
        <p:spPr>
          <a:xfrm rot="16200000">
            <a:off x="5695161" y="1667109"/>
            <a:ext cx="214940" cy="4888771"/>
          </a:xfrm>
          <a:custGeom>
            <a:avLst/>
            <a:gdLst>
              <a:gd name="connsiteX0" fmla="*/ 0 w 214940"/>
              <a:gd name="connsiteY0" fmla="*/ 0 h 4888771"/>
              <a:gd name="connsiteX1" fmla="*/ 107470 w 214940"/>
              <a:gd name="connsiteY1" fmla="*/ 98872 h 4888771"/>
              <a:gd name="connsiteX2" fmla="*/ 107470 w 214940"/>
              <a:gd name="connsiteY2" fmla="*/ 705465 h 4888771"/>
              <a:gd name="connsiteX3" fmla="*/ 107470 w 214940"/>
              <a:gd name="connsiteY3" fmla="*/ 1244659 h 4888771"/>
              <a:gd name="connsiteX4" fmla="*/ 107470 w 214940"/>
              <a:gd name="connsiteY4" fmla="*/ 1761386 h 4888771"/>
              <a:gd name="connsiteX5" fmla="*/ 107470 w 214940"/>
              <a:gd name="connsiteY5" fmla="*/ 2345513 h 4888771"/>
              <a:gd name="connsiteX6" fmla="*/ 214940 w 214940"/>
              <a:gd name="connsiteY6" fmla="*/ 2444385 h 4888771"/>
              <a:gd name="connsiteX7" fmla="*/ 107470 w 214940"/>
              <a:gd name="connsiteY7" fmla="*/ 2543257 h 4888771"/>
              <a:gd name="connsiteX8" fmla="*/ 107470 w 214940"/>
              <a:gd name="connsiteY8" fmla="*/ 3149850 h 4888771"/>
              <a:gd name="connsiteX9" fmla="*/ 107470 w 214940"/>
              <a:gd name="connsiteY9" fmla="*/ 3666578 h 4888771"/>
              <a:gd name="connsiteX10" fmla="*/ 107470 w 214940"/>
              <a:gd name="connsiteY10" fmla="*/ 4228239 h 4888771"/>
              <a:gd name="connsiteX11" fmla="*/ 107470 w 214940"/>
              <a:gd name="connsiteY11" fmla="*/ 4789899 h 4888771"/>
              <a:gd name="connsiteX12" fmla="*/ 0 w 214940"/>
              <a:gd name="connsiteY12" fmla="*/ 4888771 h 4888771"/>
              <a:gd name="connsiteX13" fmla="*/ 0 w 214940"/>
              <a:gd name="connsiteY13" fmla="*/ 4239263 h 4888771"/>
              <a:gd name="connsiteX14" fmla="*/ 0 w 214940"/>
              <a:gd name="connsiteY14" fmla="*/ 3540867 h 4888771"/>
              <a:gd name="connsiteX15" fmla="*/ 0 w 214940"/>
              <a:gd name="connsiteY15" fmla="*/ 2793583 h 4888771"/>
              <a:gd name="connsiteX16" fmla="*/ 0 w 214940"/>
              <a:gd name="connsiteY16" fmla="*/ 2046300 h 4888771"/>
              <a:gd name="connsiteX17" fmla="*/ 0 w 214940"/>
              <a:gd name="connsiteY17" fmla="*/ 1299016 h 4888771"/>
              <a:gd name="connsiteX18" fmla="*/ 0 w 214940"/>
              <a:gd name="connsiteY18" fmla="*/ 747284 h 4888771"/>
              <a:gd name="connsiteX19" fmla="*/ 0 w 214940"/>
              <a:gd name="connsiteY19" fmla="*/ 0 h 4888771"/>
              <a:gd name="connsiteX0" fmla="*/ 0 w 214940"/>
              <a:gd name="connsiteY0" fmla="*/ 0 h 4888771"/>
              <a:gd name="connsiteX1" fmla="*/ 107470 w 214940"/>
              <a:gd name="connsiteY1" fmla="*/ 98872 h 4888771"/>
              <a:gd name="connsiteX2" fmla="*/ 107470 w 214940"/>
              <a:gd name="connsiteY2" fmla="*/ 615599 h 4888771"/>
              <a:gd name="connsiteX3" fmla="*/ 107470 w 214940"/>
              <a:gd name="connsiteY3" fmla="*/ 1109860 h 4888771"/>
              <a:gd name="connsiteX4" fmla="*/ 107470 w 214940"/>
              <a:gd name="connsiteY4" fmla="*/ 1626588 h 4888771"/>
              <a:gd name="connsiteX5" fmla="*/ 107470 w 214940"/>
              <a:gd name="connsiteY5" fmla="*/ 2345513 h 4888771"/>
              <a:gd name="connsiteX6" fmla="*/ 214940 w 214940"/>
              <a:gd name="connsiteY6" fmla="*/ 2444385 h 4888771"/>
              <a:gd name="connsiteX7" fmla="*/ 107470 w 214940"/>
              <a:gd name="connsiteY7" fmla="*/ 2543257 h 4888771"/>
              <a:gd name="connsiteX8" fmla="*/ 107470 w 214940"/>
              <a:gd name="connsiteY8" fmla="*/ 3059985 h 4888771"/>
              <a:gd name="connsiteX9" fmla="*/ 107470 w 214940"/>
              <a:gd name="connsiteY9" fmla="*/ 3554246 h 4888771"/>
              <a:gd name="connsiteX10" fmla="*/ 107470 w 214940"/>
              <a:gd name="connsiteY10" fmla="*/ 4115906 h 4888771"/>
              <a:gd name="connsiteX11" fmla="*/ 107470 w 214940"/>
              <a:gd name="connsiteY11" fmla="*/ 4789899 h 4888771"/>
              <a:gd name="connsiteX12" fmla="*/ 0 w 214940"/>
              <a:gd name="connsiteY12" fmla="*/ 4888771 h 488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940" h="4888771" stroke="0" extrusionOk="0">
                <a:moveTo>
                  <a:pt x="0" y="0"/>
                </a:moveTo>
                <a:cubicBezTo>
                  <a:pt x="54899" y="-2748"/>
                  <a:pt x="99426" y="47286"/>
                  <a:pt x="107470" y="98872"/>
                </a:cubicBezTo>
                <a:cubicBezTo>
                  <a:pt x="83540" y="384461"/>
                  <a:pt x="90006" y="446163"/>
                  <a:pt x="107470" y="705465"/>
                </a:cubicBezTo>
                <a:cubicBezTo>
                  <a:pt x="124934" y="964767"/>
                  <a:pt x="85806" y="1095153"/>
                  <a:pt x="107470" y="1244659"/>
                </a:cubicBezTo>
                <a:cubicBezTo>
                  <a:pt x="129134" y="1394165"/>
                  <a:pt x="109806" y="1651537"/>
                  <a:pt x="107470" y="1761386"/>
                </a:cubicBezTo>
                <a:cubicBezTo>
                  <a:pt x="105134" y="1871235"/>
                  <a:pt x="97826" y="2129533"/>
                  <a:pt x="107470" y="2345513"/>
                </a:cubicBezTo>
                <a:cubicBezTo>
                  <a:pt x="112587" y="2389587"/>
                  <a:pt x="145017" y="2442767"/>
                  <a:pt x="214940" y="2444385"/>
                </a:cubicBezTo>
                <a:cubicBezTo>
                  <a:pt x="150742" y="2448946"/>
                  <a:pt x="106787" y="2482134"/>
                  <a:pt x="107470" y="2543257"/>
                </a:cubicBezTo>
                <a:cubicBezTo>
                  <a:pt x="87606" y="2684653"/>
                  <a:pt x="93754" y="2933805"/>
                  <a:pt x="107470" y="3149850"/>
                </a:cubicBezTo>
                <a:cubicBezTo>
                  <a:pt x="121186" y="3365895"/>
                  <a:pt x="110355" y="3436061"/>
                  <a:pt x="107470" y="3666578"/>
                </a:cubicBezTo>
                <a:cubicBezTo>
                  <a:pt x="104585" y="3897095"/>
                  <a:pt x="89057" y="4049039"/>
                  <a:pt x="107470" y="4228239"/>
                </a:cubicBezTo>
                <a:cubicBezTo>
                  <a:pt x="125883" y="4407439"/>
                  <a:pt x="110657" y="4586802"/>
                  <a:pt x="107470" y="4789899"/>
                </a:cubicBezTo>
                <a:cubicBezTo>
                  <a:pt x="110949" y="4849863"/>
                  <a:pt x="67661" y="4898947"/>
                  <a:pt x="0" y="4888771"/>
                </a:cubicBezTo>
                <a:cubicBezTo>
                  <a:pt x="-19270" y="4725600"/>
                  <a:pt x="-16660" y="4468761"/>
                  <a:pt x="0" y="4239263"/>
                </a:cubicBezTo>
                <a:cubicBezTo>
                  <a:pt x="16660" y="4009765"/>
                  <a:pt x="7970" y="3830272"/>
                  <a:pt x="0" y="3540867"/>
                </a:cubicBezTo>
                <a:cubicBezTo>
                  <a:pt x="-7970" y="3251462"/>
                  <a:pt x="34642" y="3123461"/>
                  <a:pt x="0" y="2793583"/>
                </a:cubicBezTo>
                <a:cubicBezTo>
                  <a:pt x="-34642" y="2463705"/>
                  <a:pt x="-24921" y="2254851"/>
                  <a:pt x="0" y="2046300"/>
                </a:cubicBezTo>
                <a:cubicBezTo>
                  <a:pt x="24921" y="1837749"/>
                  <a:pt x="7443" y="1519696"/>
                  <a:pt x="0" y="1299016"/>
                </a:cubicBezTo>
                <a:cubicBezTo>
                  <a:pt x="-7443" y="1078336"/>
                  <a:pt x="18324" y="919258"/>
                  <a:pt x="0" y="747284"/>
                </a:cubicBezTo>
                <a:cubicBezTo>
                  <a:pt x="-18324" y="575310"/>
                  <a:pt x="-23692" y="336185"/>
                  <a:pt x="0" y="0"/>
                </a:cubicBezTo>
                <a:close/>
              </a:path>
              <a:path w="214940" h="4888771" fill="none" extrusionOk="0">
                <a:moveTo>
                  <a:pt x="0" y="0"/>
                </a:moveTo>
                <a:cubicBezTo>
                  <a:pt x="61874" y="-10999"/>
                  <a:pt x="103036" y="44124"/>
                  <a:pt x="107470" y="98872"/>
                </a:cubicBezTo>
                <a:cubicBezTo>
                  <a:pt x="101628" y="260500"/>
                  <a:pt x="89400" y="446614"/>
                  <a:pt x="107470" y="615599"/>
                </a:cubicBezTo>
                <a:cubicBezTo>
                  <a:pt x="125540" y="784584"/>
                  <a:pt x="96648" y="982084"/>
                  <a:pt x="107470" y="1109860"/>
                </a:cubicBezTo>
                <a:cubicBezTo>
                  <a:pt x="118292" y="1237636"/>
                  <a:pt x="90044" y="1509328"/>
                  <a:pt x="107470" y="1626588"/>
                </a:cubicBezTo>
                <a:cubicBezTo>
                  <a:pt x="124896" y="1743848"/>
                  <a:pt x="80823" y="2062480"/>
                  <a:pt x="107470" y="2345513"/>
                </a:cubicBezTo>
                <a:cubicBezTo>
                  <a:pt x="97298" y="2401338"/>
                  <a:pt x="160698" y="2449754"/>
                  <a:pt x="214940" y="2444385"/>
                </a:cubicBezTo>
                <a:cubicBezTo>
                  <a:pt x="154017" y="2452867"/>
                  <a:pt x="110748" y="2497079"/>
                  <a:pt x="107470" y="2543257"/>
                </a:cubicBezTo>
                <a:cubicBezTo>
                  <a:pt x="105026" y="2688492"/>
                  <a:pt x="103545" y="2833135"/>
                  <a:pt x="107470" y="3059985"/>
                </a:cubicBezTo>
                <a:cubicBezTo>
                  <a:pt x="111395" y="3286835"/>
                  <a:pt x="95072" y="3342357"/>
                  <a:pt x="107470" y="3554246"/>
                </a:cubicBezTo>
                <a:cubicBezTo>
                  <a:pt x="119868" y="3766135"/>
                  <a:pt x="128075" y="3859624"/>
                  <a:pt x="107470" y="4115906"/>
                </a:cubicBezTo>
                <a:cubicBezTo>
                  <a:pt x="86865" y="4372188"/>
                  <a:pt x="102926" y="4595912"/>
                  <a:pt x="107470" y="4789899"/>
                </a:cubicBezTo>
                <a:cubicBezTo>
                  <a:pt x="104574" y="4848549"/>
                  <a:pt x="59523" y="4896445"/>
                  <a:pt x="0" y="4888771"/>
                </a:cubicBezTo>
              </a:path>
              <a:path w="214940" h="4888771" fill="none" stroke="0" extrusionOk="0">
                <a:moveTo>
                  <a:pt x="0" y="0"/>
                </a:moveTo>
                <a:cubicBezTo>
                  <a:pt x="47272" y="6213"/>
                  <a:pt x="119862" y="41645"/>
                  <a:pt x="107470" y="98872"/>
                </a:cubicBezTo>
                <a:cubicBezTo>
                  <a:pt x="108489" y="325674"/>
                  <a:pt x="103061" y="499230"/>
                  <a:pt x="107470" y="705465"/>
                </a:cubicBezTo>
                <a:cubicBezTo>
                  <a:pt x="111879" y="911700"/>
                  <a:pt x="96710" y="1002358"/>
                  <a:pt x="107470" y="1289592"/>
                </a:cubicBezTo>
                <a:cubicBezTo>
                  <a:pt x="118230" y="1576826"/>
                  <a:pt x="91357" y="1576020"/>
                  <a:pt x="107470" y="1851252"/>
                </a:cubicBezTo>
                <a:cubicBezTo>
                  <a:pt x="123583" y="2126484"/>
                  <a:pt x="116360" y="2197233"/>
                  <a:pt x="107470" y="2345513"/>
                </a:cubicBezTo>
                <a:cubicBezTo>
                  <a:pt x="109422" y="2406293"/>
                  <a:pt x="158998" y="2445579"/>
                  <a:pt x="214940" y="2444385"/>
                </a:cubicBezTo>
                <a:cubicBezTo>
                  <a:pt x="157285" y="2450106"/>
                  <a:pt x="113764" y="2486801"/>
                  <a:pt x="107470" y="2543257"/>
                </a:cubicBezTo>
                <a:cubicBezTo>
                  <a:pt x="130815" y="2750718"/>
                  <a:pt x="120284" y="2815207"/>
                  <a:pt x="107470" y="3059985"/>
                </a:cubicBezTo>
                <a:cubicBezTo>
                  <a:pt x="94656" y="3304763"/>
                  <a:pt x="83275" y="3315664"/>
                  <a:pt x="107470" y="3554246"/>
                </a:cubicBezTo>
                <a:cubicBezTo>
                  <a:pt x="131665" y="3792828"/>
                  <a:pt x="105387" y="3902717"/>
                  <a:pt x="107470" y="4138373"/>
                </a:cubicBezTo>
                <a:cubicBezTo>
                  <a:pt x="109553" y="4374029"/>
                  <a:pt x="80842" y="4522277"/>
                  <a:pt x="107470" y="4789899"/>
                </a:cubicBezTo>
                <a:cubicBezTo>
                  <a:pt x="117380" y="4838579"/>
                  <a:pt x="58816" y="4893552"/>
                  <a:pt x="0" y="4888771"/>
                </a:cubicBezTo>
              </a:path>
            </a:pathLst>
          </a:custGeom>
          <a:ln w="19050" cap="rnd">
            <a:solidFill>
              <a:srgbClr val="FF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>
                      <a:gd name="adj1" fmla="val 46000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C3839B4-7EBF-73E2-59A9-AD20EEF8D3D5}"/>
              </a:ext>
            </a:extLst>
          </p:cNvPr>
          <p:cNvSpPr txBox="1"/>
          <p:nvPr/>
        </p:nvSpPr>
        <p:spPr>
          <a:xfrm>
            <a:off x="5238448" y="3595572"/>
            <a:ext cx="1133644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Deadline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1" name="Straight Arrow Connector 5">
            <a:extLst>
              <a:ext uri="{FF2B5EF4-FFF2-40B4-BE49-F238E27FC236}">
                <a16:creationId xmlns:a16="http://schemas.microsoft.com/office/drawing/2014/main" id="{EABBA3CA-5638-1422-C232-204B2EF4C6D4}"/>
              </a:ext>
            </a:extLst>
          </p:cNvPr>
          <p:cNvCxnSpPr>
            <a:cxnSpLocks/>
          </p:cNvCxnSpPr>
          <p:nvPr/>
        </p:nvCxnSpPr>
        <p:spPr>
          <a:xfrm>
            <a:off x="1753185" y="2317079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3AFF8F0D-3990-61BD-0BB8-CCD4D76F5EF8}"/>
              </a:ext>
            </a:extLst>
          </p:cNvPr>
          <p:cNvSpPr/>
          <p:nvPr/>
        </p:nvSpPr>
        <p:spPr>
          <a:xfrm>
            <a:off x="1674162" y="2277570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65" name="Straight Arrow Connector 5">
            <a:extLst>
              <a:ext uri="{FF2B5EF4-FFF2-40B4-BE49-F238E27FC236}">
                <a16:creationId xmlns:a16="http://schemas.microsoft.com/office/drawing/2014/main" id="{9CDE02C3-E209-86D0-A90D-7C85B33E35E7}"/>
              </a:ext>
            </a:extLst>
          </p:cNvPr>
          <p:cNvCxnSpPr>
            <a:cxnSpLocks/>
          </p:cNvCxnSpPr>
          <p:nvPr/>
        </p:nvCxnSpPr>
        <p:spPr>
          <a:xfrm>
            <a:off x="1753185" y="3234321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30">
            <a:extLst>
              <a:ext uri="{FF2B5EF4-FFF2-40B4-BE49-F238E27FC236}">
                <a16:creationId xmlns:a16="http://schemas.microsoft.com/office/drawing/2014/main" id="{A5559534-4E52-AF9B-185C-2A185BD7347F}"/>
              </a:ext>
            </a:extLst>
          </p:cNvPr>
          <p:cNvSpPr txBox="1"/>
          <p:nvPr/>
        </p:nvSpPr>
        <p:spPr>
          <a:xfrm>
            <a:off x="4815171" y="321033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Time</a:t>
            </a:r>
            <a:endParaRPr lang="en-HK" dirty="0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EF968433-5859-21C5-8C47-163055575CDC}"/>
              </a:ext>
            </a:extLst>
          </p:cNvPr>
          <p:cNvSpPr/>
          <p:nvPr/>
        </p:nvSpPr>
        <p:spPr>
          <a:xfrm>
            <a:off x="1674162" y="3194812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68" name="Straight Arrow Connector 5">
            <a:extLst>
              <a:ext uri="{FF2B5EF4-FFF2-40B4-BE49-F238E27FC236}">
                <a16:creationId xmlns:a16="http://schemas.microsoft.com/office/drawing/2014/main" id="{E8544B89-4008-1C48-533C-3387DDF3F225}"/>
              </a:ext>
            </a:extLst>
          </p:cNvPr>
          <p:cNvCxnSpPr>
            <a:cxnSpLocks/>
          </p:cNvCxnSpPr>
          <p:nvPr/>
        </p:nvCxnSpPr>
        <p:spPr>
          <a:xfrm>
            <a:off x="6865662" y="2307831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4FD13D91-124C-6B65-3DF2-D57E2AE53154}"/>
              </a:ext>
            </a:extLst>
          </p:cNvPr>
          <p:cNvSpPr/>
          <p:nvPr/>
        </p:nvSpPr>
        <p:spPr>
          <a:xfrm>
            <a:off x="6786639" y="2268322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71" name="Straight Arrow Connector 5">
            <a:extLst>
              <a:ext uri="{FF2B5EF4-FFF2-40B4-BE49-F238E27FC236}">
                <a16:creationId xmlns:a16="http://schemas.microsoft.com/office/drawing/2014/main" id="{A226D159-2BEE-1A5E-0390-8A9DDD166827}"/>
              </a:ext>
            </a:extLst>
          </p:cNvPr>
          <p:cNvCxnSpPr>
            <a:cxnSpLocks/>
          </p:cNvCxnSpPr>
          <p:nvPr/>
        </p:nvCxnSpPr>
        <p:spPr>
          <a:xfrm>
            <a:off x="6865662" y="3225073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30">
            <a:extLst>
              <a:ext uri="{FF2B5EF4-FFF2-40B4-BE49-F238E27FC236}">
                <a16:creationId xmlns:a16="http://schemas.microsoft.com/office/drawing/2014/main" id="{238EE79B-5C51-C5C7-50B7-098302890E81}"/>
              </a:ext>
            </a:extLst>
          </p:cNvPr>
          <p:cNvSpPr txBox="1"/>
          <p:nvPr/>
        </p:nvSpPr>
        <p:spPr>
          <a:xfrm>
            <a:off x="9927648" y="320108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Time</a:t>
            </a:r>
            <a:endParaRPr lang="en-HK" dirty="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825C1F8C-B3B5-9BFD-7CC3-E702E644FC22}"/>
              </a:ext>
            </a:extLst>
          </p:cNvPr>
          <p:cNvSpPr/>
          <p:nvPr/>
        </p:nvSpPr>
        <p:spPr>
          <a:xfrm>
            <a:off x="6786639" y="3185564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BCB46525-1E45-A361-802E-AD5733E22C6E}"/>
              </a:ext>
            </a:extLst>
          </p:cNvPr>
          <p:cNvSpPr txBox="1"/>
          <p:nvPr/>
        </p:nvSpPr>
        <p:spPr>
          <a:xfrm>
            <a:off x="7445401" y="1180858"/>
            <a:ext cx="2360839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Preemption enabled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C9F1FCC5-4A78-2398-8BE8-F08614CFEA17}"/>
              </a:ext>
            </a:extLst>
          </p:cNvPr>
          <p:cNvSpPr/>
          <p:nvPr/>
        </p:nvSpPr>
        <p:spPr>
          <a:xfrm>
            <a:off x="2038074" y="2127317"/>
            <a:ext cx="493870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B48A5F0F-5A7F-5436-7BF0-60BCEA2A1DD3}"/>
              </a:ext>
            </a:extLst>
          </p:cNvPr>
          <p:cNvCxnSpPr>
            <a:cxnSpLocks/>
          </p:cNvCxnSpPr>
          <p:nvPr/>
        </p:nvCxnSpPr>
        <p:spPr>
          <a:xfrm flipV="1">
            <a:off x="2033122" y="1881771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>
            <a:extLst>
              <a:ext uri="{FF2B5EF4-FFF2-40B4-BE49-F238E27FC236}">
                <a16:creationId xmlns:a16="http://schemas.microsoft.com/office/drawing/2014/main" id="{B649CCAE-4829-C0B9-8B09-7A38EEC5473D}"/>
              </a:ext>
            </a:extLst>
          </p:cNvPr>
          <p:cNvCxnSpPr>
            <a:cxnSpLocks/>
          </p:cNvCxnSpPr>
          <p:nvPr/>
        </p:nvCxnSpPr>
        <p:spPr>
          <a:xfrm flipV="1">
            <a:off x="5035668" y="1886535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52EE4DA3-7571-7A81-8E07-9249B02F82DF}"/>
              </a:ext>
            </a:extLst>
          </p:cNvPr>
          <p:cNvCxnSpPr>
            <a:cxnSpLocks/>
          </p:cNvCxnSpPr>
          <p:nvPr/>
        </p:nvCxnSpPr>
        <p:spPr>
          <a:xfrm flipV="1">
            <a:off x="2531943" y="2798913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箭头连接符 117">
            <a:extLst>
              <a:ext uri="{FF2B5EF4-FFF2-40B4-BE49-F238E27FC236}">
                <a16:creationId xmlns:a16="http://schemas.microsoft.com/office/drawing/2014/main" id="{61996CE4-AE26-E460-4308-F93DF187B4E2}"/>
              </a:ext>
            </a:extLst>
          </p:cNvPr>
          <p:cNvCxnSpPr>
            <a:cxnSpLocks/>
          </p:cNvCxnSpPr>
          <p:nvPr/>
        </p:nvCxnSpPr>
        <p:spPr>
          <a:xfrm flipV="1">
            <a:off x="3533945" y="2801294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箭头连接符 119">
            <a:extLst>
              <a:ext uri="{FF2B5EF4-FFF2-40B4-BE49-F238E27FC236}">
                <a16:creationId xmlns:a16="http://schemas.microsoft.com/office/drawing/2014/main" id="{31B68865-8FCF-60C1-B148-78DDAF997587}"/>
              </a:ext>
            </a:extLst>
          </p:cNvPr>
          <p:cNvCxnSpPr>
            <a:cxnSpLocks/>
          </p:cNvCxnSpPr>
          <p:nvPr/>
        </p:nvCxnSpPr>
        <p:spPr>
          <a:xfrm flipV="1">
            <a:off x="10135372" y="1877994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箭头连接符 121">
            <a:extLst>
              <a:ext uri="{FF2B5EF4-FFF2-40B4-BE49-F238E27FC236}">
                <a16:creationId xmlns:a16="http://schemas.microsoft.com/office/drawing/2014/main" id="{FA375F14-7946-DF50-A616-3AD2D2C91298}"/>
              </a:ext>
            </a:extLst>
          </p:cNvPr>
          <p:cNvCxnSpPr>
            <a:cxnSpLocks/>
          </p:cNvCxnSpPr>
          <p:nvPr/>
        </p:nvCxnSpPr>
        <p:spPr>
          <a:xfrm flipV="1">
            <a:off x="8649631" y="2792753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矩形 122">
            <a:extLst>
              <a:ext uri="{FF2B5EF4-FFF2-40B4-BE49-F238E27FC236}">
                <a16:creationId xmlns:a16="http://schemas.microsoft.com/office/drawing/2014/main" id="{1405565E-FAFA-8A24-5444-60CCF0D07432}"/>
              </a:ext>
            </a:extLst>
          </p:cNvPr>
          <p:cNvSpPr/>
          <p:nvPr/>
        </p:nvSpPr>
        <p:spPr>
          <a:xfrm>
            <a:off x="7659924" y="3037332"/>
            <a:ext cx="705899" cy="174250"/>
          </a:xfrm>
          <a:prstGeom prst="rect">
            <a:avLst/>
          </a:prstGeom>
          <a:pattFill prst="wdUpDiag">
            <a:fgClr>
              <a:srgbClr val="9BF6F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D05AEB6A-5B38-3346-BFEC-7DD4F8143341}"/>
              </a:ext>
            </a:extLst>
          </p:cNvPr>
          <p:cNvSpPr/>
          <p:nvPr/>
        </p:nvSpPr>
        <p:spPr>
          <a:xfrm>
            <a:off x="7147305" y="2117702"/>
            <a:ext cx="496834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87396995-4A61-7D5A-572D-88102405D4CF}"/>
              </a:ext>
            </a:extLst>
          </p:cNvPr>
          <p:cNvSpPr/>
          <p:nvPr/>
        </p:nvSpPr>
        <p:spPr>
          <a:xfrm>
            <a:off x="8350862" y="2117864"/>
            <a:ext cx="1497195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4CE52CE4-46B3-0A35-2F09-D4D922829C26}"/>
              </a:ext>
            </a:extLst>
          </p:cNvPr>
          <p:cNvSpPr txBox="1"/>
          <p:nvPr/>
        </p:nvSpPr>
        <p:spPr>
          <a:xfrm>
            <a:off x="1885757" y="2282696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0</a:t>
            </a:r>
            <a:endParaRPr lang="zh-CN" altLang="en-US" sz="2000" dirty="0"/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7AD6916B-41D9-6223-BEEA-121B2245F031}"/>
              </a:ext>
            </a:extLst>
          </p:cNvPr>
          <p:cNvSpPr txBox="1"/>
          <p:nvPr/>
        </p:nvSpPr>
        <p:spPr>
          <a:xfrm>
            <a:off x="4824516" y="2282696"/>
            <a:ext cx="504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30</a:t>
            </a:r>
            <a:endParaRPr lang="zh-CN" altLang="en-US" sz="2000" dirty="0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110BCBE8-68C0-0DAE-C0F0-38EE32F66E34}"/>
              </a:ext>
            </a:extLst>
          </p:cNvPr>
          <p:cNvSpPr txBox="1"/>
          <p:nvPr/>
        </p:nvSpPr>
        <p:spPr>
          <a:xfrm>
            <a:off x="2386865" y="3220123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5</a:t>
            </a:r>
            <a:endParaRPr lang="zh-CN" altLang="en-US" sz="2000" dirty="0"/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F2FDC413-951C-DCF1-D4DB-9DE12002F9BF}"/>
              </a:ext>
            </a:extLst>
          </p:cNvPr>
          <p:cNvSpPr txBox="1"/>
          <p:nvPr/>
        </p:nvSpPr>
        <p:spPr>
          <a:xfrm>
            <a:off x="3302747" y="3217501"/>
            <a:ext cx="441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15</a:t>
            </a:r>
            <a:endParaRPr lang="zh-CN" altLang="en-US" sz="2000" dirty="0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7B2C6E39-733B-FE39-3DAF-CA372B00E5E1}"/>
              </a:ext>
            </a:extLst>
          </p:cNvPr>
          <p:cNvSpPr txBox="1"/>
          <p:nvPr/>
        </p:nvSpPr>
        <p:spPr>
          <a:xfrm>
            <a:off x="7548939" y="3211582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5</a:t>
            </a:r>
            <a:endParaRPr lang="zh-CN" altLang="en-US" sz="2000" dirty="0"/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207F0C43-C035-26AF-0B9D-BD1D74DFC3C3}"/>
              </a:ext>
            </a:extLst>
          </p:cNvPr>
          <p:cNvSpPr txBox="1"/>
          <p:nvPr/>
        </p:nvSpPr>
        <p:spPr>
          <a:xfrm>
            <a:off x="8456275" y="3200412"/>
            <a:ext cx="441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15</a:t>
            </a:r>
            <a:endParaRPr lang="zh-CN" altLang="en-US" sz="2000" dirty="0"/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8B8E166A-63EC-1381-DC4F-A21E231F8D21}"/>
              </a:ext>
            </a:extLst>
          </p:cNvPr>
          <p:cNvSpPr txBox="1"/>
          <p:nvPr/>
        </p:nvSpPr>
        <p:spPr>
          <a:xfrm>
            <a:off x="6983703" y="2265542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0</a:t>
            </a:r>
            <a:endParaRPr lang="zh-CN" altLang="en-US" sz="2000" dirty="0"/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4F4C8363-BA9A-43E6-1020-C40C20636E82}"/>
              </a:ext>
            </a:extLst>
          </p:cNvPr>
          <p:cNvSpPr txBox="1"/>
          <p:nvPr/>
        </p:nvSpPr>
        <p:spPr>
          <a:xfrm>
            <a:off x="9922462" y="2265542"/>
            <a:ext cx="538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30</a:t>
            </a:r>
            <a:endParaRPr lang="zh-CN" altLang="en-US" sz="2000" dirty="0"/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4533C5EB-F3A3-2B59-71C2-16648360E83E}"/>
              </a:ext>
            </a:extLst>
          </p:cNvPr>
          <p:cNvSpPr/>
          <p:nvPr/>
        </p:nvSpPr>
        <p:spPr>
          <a:xfrm>
            <a:off x="2533570" y="2128731"/>
            <a:ext cx="1499563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8A0EC5B9-1005-4334-BB2A-D9BD7C9A90A7}"/>
              </a:ext>
            </a:extLst>
          </p:cNvPr>
          <p:cNvSpPr txBox="1"/>
          <p:nvPr/>
        </p:nvSpPr>
        <p:spPr>
          <a:xfrm>
            <a:off x="3872447" y="2589702"/>
            <a:ext cx="1478290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Deadline miss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pic>
        <p:nvPicPr>
          <p:cNvPr id="143" name="图片 142" descr="图标&#10;&#10;描述已自动生成">
            <a:extLst>
              <a:ext uri="{FF2B5EF4-FFF2-40B4-BE49-F238E27FC236}">
                <a16:creationId xmlns:a16="http://schemas.microsoft.com/office/drawing/2014/main" id="{9487FC97-7E3E-BEEA-BA8E-7EA2169C5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9" y="2557997"/>
            <a:ext cx="381314" cy="381314"/>
          </a:xfrm>
          <a:prstGeom prst="rect">
            <a:avLst/>
          </a:prstGeom>
        </p:spPr>
      </p:pic>
      <p:sp>
        <p:nvSpPr>
          <p:cNvPr id="146" name="文本框 145">
            <a:extLst>
              <a:ext uri="{FF2B5EF4-FFF2-40B4-BE49-F238E27FC236}">
                <a16:creationId xmlns:a16="http://schemas.microsoft.com/office/drawing/2014/main" id="{DFFB2BD4-3FBA-898E-C5D1-9EE68F68C3AC}"/>
              </a:ext>
            </a:extLst>
          </p:cNvPr>
          <p:cNvSpPr txBox="1"/>
          <p:nvPr/>
        </p:nvSpPr>
        <p:spPr>
          <a:xfrm>
            <a:off x="1654160" y="1512834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2</a:t>
            </a:r>
            <a:endParaRPr lang="zh-CN" altLang="en-US" sz="1800" dirty="0"/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F187BCBE-152A-E0F8-7FAC-959029505A78}"/>
              </a:ext>
            </a:extLst>
          </p:cNvPr>
          <p:cNvSpPr txBox="1"/>
          <p:nvPr/>
        </p:nvSpPr>
        <p:spPr>
          <a:xfrm>
            <a:off x="4526190" y="1547712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48B0C2AE-B7F5-84DF-414C-A5793D7B7E6D}"/>
              </a:ext>
            </a:extLst>
          </p:cNvPr>
          <p:cNvCxnSpPr>
            <a:cxnSpLocks/>
          </p:cNvCxnSpPr>
          <p:nvPr/>
        </p:nvCxnSpPr>
        <p:spPr>
          <a:xfrm flipV="1">
            <a:off x="7132826" y="1873230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箭头连接符 120">
            <a:extLst>
              <a:ext uri="{FF2B5EF4-FFF2-40B4-BE49-F238E27FC236}">
                <a16:creationId xmlns:a16="http://schemas.microsoft.com/office/drawing/2014/main" id="{48831EE1-7044-D725-E491-49E70209D128}"/>
              </a:ext>
            </a:extLst>
          </p:cNvPr>
          <p:cNvCxnSpPr>
            <a:cxnSpLocks/>
          </p:cNvCxnSpPr>
          <p:nvPr/>
        </p:nvCxnSpPr>
        <p:spPr>
          <a:xfrm flipV="1">
            <a:off x="7647629" y="2790372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4BE3C19-3A52-9CE9-4726-85C93BF6B19A}"/>
              </a:ext>
            </a:extLst>
          </p:cNvPr>
          <p:cNvSpPr txBox="1"/>
          <p:nvPr/>
        </p:nvSpPr>
        <p:spPr>
          <a:xfrm>
            <a:off x="2155268" y="2452793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3</a:t>
            </a:r>
            <a:endParaRPr lang="zh-CN" altLang="en-US" sz="1800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C883EA8-A8F2-A83A-EC72-5B036E501E53}"/>
              </a:ext>
            </a:extLst>
          </p:cNvPr>
          <p:cNvSpPr txBox="1"/>
          <p:nvPr/>
        </p:nvSpPr>
        <p:spPr>
          <a:xfrm>
            <a:off x="6782139" y="1516902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2</a:t>
            </a:r>
            <a:endParaRPr lang="zh-CN" altLang="en-US" sz="1800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F867860-D8A3-9302-0596-B488F57F2B16}"/>
              </a:ext>
            </a:extLst>
          </p:cNvPr>
          <p:cNvSpPr txBox="1"/>
          <p:nvPr/>
        </p:nvSpPr>
        <p:spPr>
          <a:xfrm>
            <a:off x="9654169" y="1551780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5069B4C-4BE8-FB0E-5C9D-1481199FA9E4}"/>
              </a:ext>
            </a:extLst>
          </p:cNvPr>
          <p:cNvSpPr txBox="1"/>
          <p:nvPr/>
        </p:nvSpPr>
        <p:spPr>
          <a:xfrm>
            <a:off x="7283247" y="2456861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3</a:t>
            </a:r>
            <a:endParaRPr lang="zh-CN" altLang="en-US" sz="1800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226AD4DA-1599-9B49-FF43-D10F0142F67F}"/>
              </a:ext>
            </a:extLst>
          </p:cNvPr>
          <p:cNvSpPr txBox="1"/>
          <p:nvPr/>
        </p:nvSpPr>
        <p:spPr>
          <a:xfrm>
            <a:off x="8152254" y="2457937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pic>
        <p:nvPicPr>
          <p:cNvPr id="152" name="图片 151" descr="形状&#10;&#10;低可信度描述已自动生成">
            <a:extLst>
              <a:ext uri="{FF2B5EF4-FFF2-40B4-BE49-F238E27FC236}">
                <a16:creationId xmlns:a16="http://schemas.microsoft.com/office/drawing/2014/main" id="{5B76E825-315E-5A44-B0F5-D7845EBEF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72" y="4571881"/>
            <a:ext cx="1180530" cy="1180530"/>
          </a:xfrm>
          <a:prstGeom prst="rect">
            <a:avLst/>
          </a:prstGeom>
        </p:spPr>
      </p:pic>
      <p:pic>
        <p:nvPicPr>
          <p:cNvPr id="153" name="图片 152" descr="形状&#10;&#10;低可信度描述已自动生成">
            <a:extLst>
              <a:ext uri="{FF2B5EF4-FFF2-40B4-BE49-F238E27FC236}">
                <a16:creationId xmlns:a16="http://schemas.microsoft.com/office/drawing/2014/main" id="{DD6B53C1-2F98-8917-A19E-B5E0EB91E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03" y="4485433"/>
            <a:ext cx="1303615" cy="1303615"/>
          </a:xfrm>
          <a:prstGeom prst="rect">
            <a:avLst/>
          </a:prstGeom>
        </p:spPr>
      </p:pic>
      <p:pic>
        <p:nvPicPr>
          <p:cNvPr id="154" name="图片 153" descr="形状&#10;&#10;低可信度描述已自动生成">
            <a:extLst>
              <a:ext uri="{FF2B5EF4-FFF2-40B4-BE49-F238E27FC236}">
                <a16:creationId xmlns:a16="http://schemas.microsoft.com/office/drawing/2014/main" id="{11A40EAD-1558-05B5-94C3-A17451274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0" y="4526287"/>
            <a:ext cx="1226127" cy="1226127"/>
          </a:xfrm>
          <a:prstGeom prst="rect">
            <a:avLst/>
          </a:prstGeom>
        </p:spPr>
      </p:pic>
      <p:sp>
        <p:nvSpPr>
          <p:cNvPr id="155" name="TextBox 5">
            <a:extLst>
              <a:ext uri="{FF2B5EF4-FFF2-40B4-BE49-F238E27FC236}">
                <a16:creationId xmlns:a16="http://schemas.microsoft.com/office/drawing/2014/main" id="{B9915B96-3971-6495-B7F7-0C9695BFE66C}"/>
              </a:ext>
            </a:extLst>
          </p:cNvPr>
          <p:cNvSpPr txBox="1"/>
          <p:nvPr/>
        </p:nvSpPr>
        <p:spPr>
          <a:xfrm>
            <a:off x="2678414" y="5829407"/>
            <a:ext cx="2131033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1:</a:t>
            </a:r>
          </a:p>
          <a:p>
            <a:r>
              <a:rPr lang="en-HK" sz="1800" dirty="0"/>
              <a:t>Pedestrian detection</a:t>
            </a:r>
          </a:p>
        </p:txBody>
      </p:sp>
      <p:sp>
        <p:nvSpPr>
          <p:cNvPr id="156" name="TextBox 6">
            <a:extLst>
              <a:ext uri="{FF2B5EF4-FFF2-40B4-BE49-F238E27FC236}">
                <a16:creationId xmlns:a16="http://schemas.microsoft.com/office/drawing/2014/main" id="{EE8D342E-84BA-D08D-0DFE-05BC85BE94EC}"/>
              </a:ext>
            </a:extLst>
          </p:cNvPr>
          <p:cNvSpPr txBox="1"/>
          <p:nvPr/>
        </p:nvSpPr>
        <p:spPr>
          <a:xfrm>
            <a:off x="4887018" y="5829407"/>
            <a:ext cx="1972977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2:</a:t>
            </a:r>
          </a:p>
          <a:p>
            <a:r>
              <a:rPr lang="en-HK" sz="1800" dirty="0"/>
              <a:t>Lane segmentation</a:t>
            </a:r>
          </a:p>
        </p:txBody>
      </p:sp>
      <p:sp>
        <p:nvSpPr>
          <p:cNvPr id="157" name="TextBox 7">
            <a:extLst>
              <a:ext uri="{FF2B5EF4-FFF2-40B4-BE49-F238E27FC236}">
                <a16:creationId xmlns:a16="http://schemas.microsoft.com/office/drawing/2014/main" id="{06965699-674C-902C-2C3B-B56BA26A3306}"/>
              </a:ext>
            </a:extLst>
          </p:cNvPr>
          <p:cNvSpPr txBox="1"/>
          <p:nvPr/>
        </p:nvSpPr>
        <p:spPr>
          <a:xfrm>
            <a:off x="6867934" y="5831190"/>
            <a:ext cx="2431050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3:</a:t>
            </a:r>
          </a:p>
          <a:p>
            <a:r>
              <a:rPr lang="en-HK" sz="1800" dirty="0"/>
              <a:t>Traffic sign classification</a:t>
            </a:r>
          </a:p>
        </p:txBody>
      </p:sp>
      <p:grpSp>
        <p:nvGrpSpPr>
          <p:cNvPr id="158" name="Group 85">
            <a:extLst>
              <a:ext uri="{FF2B5EF4-FFF2-40B4-BE49-F238E27FC236}">
                <a16:creationId xmlns:a16="http://schemas.microsoft.com/office/drawing/2014/main" id="{F91B1076-DEAD-A327-BFE3-8059D6852158}"/>
              </a:ext>
            </a:extLst>
          </p:cNvPr>
          <p:cNvGrpSpPr/>
          <p:nvPr/>
        </p:nvGrpSpPr>
        <p:grpSpPr>
          <a:xfrm>
            <a:off x="3707766" y="5195373"/>
            <a:ext cx="712033" cy="639399"/>
            <a:chOff x="656167" y="2000660"/>
            <a:chExt cx="1016000" cy="912360"/>
          </a:xfrm>
        </p:grpSpPr>
        <p:sp>
          <p:nvSpPr>
            <p:cNvPr id="159" name="Flowchart: Connector 8">
              <a:extLst>
                <a:ext uri="{FF2B5EF4-FFF2-40B4-BE49-F238E27FC236}">
                  <a16:creationId xmlns:a16="http://schemas.microsoft.com/office/drawing/2014/main" id="{C35D004C-AD08-0D90-4AE5-A84266453037}"/>
                </a:ext>
              </a:extLst>
            </p:cNvPr>
            <p:cNvSpPr/>
            <p:nvPr/>
          </p:nvSpPr>
          <p:spPr>
            <a:xfrm>
              <a:off x="656167" y="20006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0" name="Flowchart: Connector 9">
              <a:extLst>
                <a:ext uri="{FF2B5EF4-FFF2-40B4-BE49-F238E27FC236}">
                  <a16:creationId xmlns:a16="http://schemas.microsoft.com/office/drawing/2014/main" id="{A378ED90-B57F-8522-D99C-298540EBE42B}"/>
                </a:ext>
              </a:extLst>
            </p:cNvPr>
            <p:cNvSpPr/>
            <p:nvPr/>
          </p:nvSpPr>
          <p:spPr>
            <a:xfrm>
              <a:off x="6561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1" name="Flowchart: Connector 10">
              <a:extLst>
                <a:ext uri="{FF2B5EF4-FFF2-40B4-BE49-F238E27FC236}">
                  <a16:creationId xmlns:a16="http://schemas.microsoft.com/office/drawing/2014/main" id="{6C08FD4D-9931-A382-0A53-AACDEC3A366D}"/>
                </a:ext>
              </a:extLst>
            </p:cNvPr>
            <p:cNvSpPr/>
            <p:nvPr/>
          </p:nvSpPr>
          <p:spPr>
            <a:xfrm>
              <a:off x="656167" y="270982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2" name="Flowchart: Connector 13">
              <a:extLst>
                <a:ext uri="{FF2B5EF4-FFF2-40B4-BE49-F238E27FC236}">
                  <a16:creationId xmlns:a16="http://schemas.microsoft.com/office/drawing/2014/main" id="{68DBDF74-09F7-1500-304A-1D6F2C626551}"/>
                </a:ext>
              </a:extLst>
            </p:cNvPr>
            <p:cNvSpPr/>
            <p:nvPr/>
          </p:nvSpPr>
          <p:spPr>
            <a:xfrm>
              <a:off x="1062567" y="21780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3" name="Flowchart: Connector 14">
              <a:extLst>
                <a:ext uri="{FF2B5EF4-FFF2-40B4-BE49-F238E27FC236}">
                  <a16:creationId xmlns:a16="http://schemas.microsoft.com/office/drawing/2014/main" id="{C8E45C05-25E0-24AC-31A2-0270724C92E3}"/>
                </a:ext>
              </a:extLst>
            </p:cNvPr>
            <p:cNvSpPr/>
            <p:nvPr/>
          </p:nvSpPr>
          <p:spPr>
            <a:xfrm>
              <a:off x="1062567" y="25336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4" name="Flowchart: Connector 15">
              <a:extLst>
                <a:ext uri="{FF2B5EF4-FFF2-40B4-BE49-F238E27FC236}">
                  <a16:creationId xmlns:a16="http://schemas.microsoft.com/office/drawing/2014/main" id="{EEEDDA7C-4B48-60E5-41BE-8365105C2B16}"/>
                </a:ext>
              </a:extLst>
            </p:cNvPr>
            <p:cNvSpPr/>
            <p:nvPr/>
          </p:nvSpPr>
          <p:spPr>
            <a:xfrm>
              <a:off x="14689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65" name="Straight Connector 17">
              <a:extLst>
                <a:ext uri="{FF2B5EF4-FFF2-40B4-BE49-F238E27FC236}">
                  <a16:creationId xmlns:a16="http://schemas.microsoft.com/office/drawing/2014/main" id="{9D39D1B9-EFB1-DD38-793D-F6C4BFEFACCD}"/>
                </a:ext>
              </a:extLst>
            </p:cNvPr>
            <p:cNvCxnSpPr>
              <a:stCxn id="159" idx="6"/>
              <a:endCxn id="162" idx="2"/>
            </p:cNvCxnSpPr>
            <p:nvPr/>
          </p:nvCxnSpPr>
          <p:spPr>
            <a:xfrm>
              <a:off x="859367" y="21022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9">
              <a:extLst>
                <a:ext uri="{FF2B5EF4-FFF2-40B4-BE49-F238E27FC236}">
                  <a16:creationId xmlns:a16="http://schemas.microsoft.com/office/drawing/2014/main" id="{815A06DD-3B7C-AF68-8E51-B4B68F99AC46}"/>
                </a:ext>
              </a:extLst>
            </p:cNvPr>
            <p:cNvCxnSpPr>
              <a:stCxn id="159" idx="6"/>
              <a:endCxn id="163" idx="2"/>
            </p:cNvCxnSpPr>
            <p:nvPr/>
          </p:nvCxnSpPr>
          <p:spPr>
            <a:xfrm>
              <a:off x="859367" y="2102260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21">
              <a:extLst>
                <a:ext uri="{FF2B5EF4-FFF2-40B4-BE49-F238E27FC236}">
                  <a16:creationId xmlns:a16="http://schemas.microsoft.com/office/drawing/2014/main" id="{AAAE9A72-9BB1-D828-F3F7-0EBAE313D472}"/>
                </a:ext>
              </a:extLst>
            </p:cNvPr>
            <p:cNvCxnSpPr>
              <a:stCxn id="160" idx="6"/>
              <a:endCxn id="162" idx="1"/>
            </p:cNvCxnSpPr>
            <p:nvPr/>
          </p:nvCxnSpPr>
          <p:spPr>
            <a:xfrm flipV="1">
              <a:off x="8593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23">
              <a:extLst>
                <a:ext uri="{FF2B5EF4-FFF2-40B4-BE49-F238E27FC236}">
                  <a16:creationId xmlns:a16="http://schemas.microsoft.com/office/drawing/2014/main" id="{1CCB347D-1518-FBE4-5711-CEE0B52FADC7}"/>
                </a:ext>
              </a:extLst>
            </p:cNvPr>
            <p:cNvCxnSpPr>
              <a:stCxn id="160" idx="6"/>
              <a:endCxn id="163" idx="2"/>
            </p:cNvCxnSpPr>
            <p:nvPr/>
          </p:nvCxnSpPr>
          <p:spPr>
            <a:xfrm>
              <a:off x="859367" y="24578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25">
              <a:extLst>
                <a:ext uri="{FF2B5EF4-FFF2-40B4-BE49-F238E27FC236}">
                  <a16:creationId xmlns:a16="http://schemas.microsoft.com/office/drawing/2014/main" id="{127EBFD0-4E5F-B8BB-F3ED-06E334990B9F}"/>
                </a:ext>
              </a:extLst>
            </p:cNvPr>
            <p:cNvCxnSpPr>
              <a:stCxn id="161" idx="6"/>
              <a:endCxn id="162" idx="2"/>
            </p:cNvCxnSpPr>
            <p:nvPr/>
          </p:nvCxnSpPr>
          <p:spPr>
            <a:xfrm flipV="1">
              <a:off x="859367" y="2279621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27">
              <a:extLst>
                <a:ext uri="{FF2B5EF4-FFF2-40B4-BE49-F238E27FC236}">
                  <a16:creationId xmlns:a16="http://schemas.microsoft.com/office/drawing/2014/main" id="{C571E4A7-3261-E375-4AE3-B0C1964100D6}"/>
                </a:ext>
              </a:extLst>
            </p:cNvPr>
            <p:cNvCxnSpPr>
              <a:stCxn id="161" idx="6"/>
              <a:endCxn id="163" idx="2"/>
            </p:cNvCxnSpPr>
            <p:nvPr/>
          </p:nvCxnSpPr>
          <p:spPr>
            <a:xfrm flipV="1">
              <a:off x="859367" y="2635221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29">
              <a:extLst>
                <a:ext uri="{FF2B5EF4-FFF2-40B4-BE49-F238E27FC236}">
                  <a16:creationId xmlns:a16="http://schemas.microsoft.com/office/drawing/2014/main" id="{5C5AA930-632A-1ED4-2D19-C6021ABCB411}"/>
                </a:ext>
              </a:extLst>
            </p:cNvPr>
            <p:cNvCxnSpPr>
              <a:stCxn id="162" idx="6"/>
              <a:endCxn id="164" idx="2"/>
            </p:cNvCxnSpPr>
            <p:nvPr/>
          </p:nvCxnSpPr>
          <p:spPr>
            <a:xfrm>
              <a:off x="12657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31">
              <a:extLst>
                <a:ext uri="{FF2B5EF4-FFF2-40B4-BE49-F238E27FC236}">
                  <a16:creationId xmlns:a16="http://schemas.microsoft.com/office/drawing/2014/main" id="{459FCD9C-3137-1A58-F586-654F0D527DF7}"/>
                </a:ext>
              </a:extLst>
            </p:cNvPr>
            <p:cNvCxnSpPr>
              <a:cxnSpLocks/>
              <a:stCxn id="163" idx="6"/>
            </p:cNvCxnSpPr>
            <p:nvPr/>
          </p:nvCxnSpPr>
          <p:spPr>
            <a:xfrm flipV="1">
              <a:off x="1265767" y="2456982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68">
            <a:extLst>
              <a:ext uri="{FF2B5EF4-FFF2-40B4-BE49-F238E27FC236}">
                <a16:creationId xmlns:a16="http://schemas.microsoft.com/office/drawing/2014/main" id="{C662CD53-6DCD-16E8-5693-1BA1A817C99D}"/>
              </a:ext>
            </a:extLst>
          </p:cNvPr>
          <p:cNvGrpSpPr/>
          <p:nvPr/>
        </p:nvGrpSpPr>
        <p:grpSpPr>
          <a:xfrm flipH="1" flipV="1">
            <a:off x="5890836" y="5186465"/>
            <a:ext cx="732509" cy="657787"/>
            <a:chOff x="-1198033" y="3135193"/>
            <a:chExt cx="1016000" cy="912360"/>
          </a:xfrm>
        </p:grpSpPr>
        <p:sp>
          <p:nvSpPr>
            <p:cNvPr id="174" name="Flowchart: Connector 47">
              <a:extLst>
                <a:ext uri="{FF2B5EF4-FFF2-40B4-BE49-F238E27FC236}">
                  <a16:creationId xmlns:a16="http://schemas.microsoft.com/office/drawing/2014/main" id="{F8401AD6-3521-9929-CBE2-61FC6332CB47}"/>
                </a:ext>
              </a:extLst>
            </p:cNvPr>
            <p:cNvSpPr/>
            <p:nvPr/>
          </p:nvSpPr>
          <p:spPr>
            <a:xfrm>
              <a:off x="-791633" y="31351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5" name="Flowchart: Connector 48">
              <a:extLst>
                <a:ext uri="{FF2B5EF4-FFF2-40B4-BE49-F238E27FC236}">
                  <a16:creationId xmlns:a16="http://schemas.microsoft.com/office/drawing/2014/main" id="{AE8A0828-BF60-6C61-4392-9992EF66A7AF}"/>
                </a:ext>
              </a:extLst>
            </p:cNvPr>
            <p:cNvSpPr/>
            <p:nvPr/>
          </p:nvSpPr>
          <p:spPr>
            <a:xfrm>
              <a:off x="-7916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6" name="Flowchart: Connector 49">
              <a:extLst>
                <a:ext uri="{FF2B5EF4-FFF2-40B4-BE49-F238E27FC236}">
                  <a16:creationId xmlns:a16="http://schemas.microsoft.com/office/drawing/2014/main" id="{D6A728E5-5B78-D354-30C1-1FA989EA84A3}"/>
                </a:ext>
              </a:extLst>
            </p:cNvPr>
            <p:cNvSpPr/>
            <p:nvPr/>
          </p:nvSpPr>
          <p:spPr>
            <a:xfrm>
              <a:off x="-791633" y="384435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7" name="Flowchart: Connector 50">
              <a:extLst>
                <a:ext uri="{FF2B5EF4-FFF2-40B4-BE49-F238E27FC236}">
                  <a16:creationId xmlns:a16="http://schemas.microsoft.com/office/drawing/2014/main" id="{6CA7C0B6-8F6C-BC18-F532-4B7CC228C504}"/>
                </a:ext>
              </a:extLst>
            </p:cNvPr>
            <p:cNvSpPr/>
            <p:nvPr/>
          </p:nvSpPr>
          <p:spPr>
            <a:xfrm>
              <a:off x="-385233" y="33125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8" name="Flowchart: Connector 51">
              <a:extLst>
                <a:ext uri="{FF2B5EF4-FFF2-40B4-BE49-F238E27FC236}">
                  <a16:creationId xmlns:a16="http://schemas.microsoft.com/office/drawing/2014/main" id="{8634CB98-BC90-E574-A56A-A438A74DF8CD}"/>
                </a:ext>
              </a:extLst>
            </p:cNvPr>
            <p:cNvSpPr/>
            <p:nvPr/>
          </p:nvSpPr>
          <p:spPr>
            <a:xfrm>
              <a:off x="-385233" y="36681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9" name="Flowchart: Connector 52">
              <a:extLst>
                <a:ext uri="{FF2B5EF4-FFF2-40B4-BE49-F238E27FC236}">
                  <a16:creationId xmlns:a16="http://schemas.microsoft.com/office/drawing/2014/main" id="{7A908109-29A8-E6F3-1CBE-BA64401F32AF}"/>
                </a:ext>
              </a:extLst>
            </p:cNvPr>
            <p:cNvSpPr/>
            <p:nvPr/>
          </p:nvSpPr>
          <p:spPr>
            <a:xfrm>
              <a:off x="-11980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80" name="Straight Connector 53">
              <a:extLst>
                <a:ext uri="{FF2B5EF4-FFF2-40B4-BE49-F238E27FC236}">
                  <a16:creationId xmlns:a16="http://schemas.microsoft.com/office/drawing/2014/main" id="{D627391C-4D01-22C4-4A6F-4A3FCB235D1C}"/>
                </a:ext>
              </a:extLst>
            </p:cNvPr>
            <p:cNvCxnSpPr>
              <a:stCxn id="174" idx="6"/>
              <a:endCxn id="177" idx="2"/>
            </p:cNvCxnSpPr>
            <p:nvPr/>
          </p:nvCxnSpPr>
          <p:spPr>
            <a:xfrm>
              <a:off x="-588433" y="32367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54">
              <a:extLst>
                <a:ext uri="{FF2B5EF4-FFF2-40B4-BE49-F238E27FC236}">
                  <a16:creationId xmlns:a16="http://schemas.microsoft.com/office/drawing/2014/main" id="{995EF606-0638-A95A-95C7-130BD156C5F9}"/>
                </a:ext>
              </a:extLst>
            </p:cNvPr>
            <p:cNvCxnSpPr>
              <a:stCxn id="174" idx="6"/>
              <a:endCxn id="178" idx="2"/>
            </p:cNvCxnSpPr>
            <p:nvPr/>
          </p:nvCxnSpPr>
          <p:spPr>
            <a:xfrm>
              <a:off x="-588433" y="3236793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55">
              <a:extLst>
                <a:ext uri="{FF2B5EF4-FFF2-40B4-BE49-F238E27FC236}">
                  <a16:creationId xmlns:a16="http://schemas.microsoft.com/office/drawing/2014/main" id="{2CA55BF2-4165-3C22-A165-554BCE05C5DA}"/>
                </a:ext>
              </a:extLst>
            </p:cNvPr>
            <p:cNvCxnSpPr>
              <a:stCxn id="175" idx="6"/>
              <a:endCxn id="177" idx="1"/>
            </p:cNvCxnSpPr>
            <p:nvPr/>
          </p:nvCxnSpPr>
          <p:spPr>
            <a:xfrm flipV="1">
              <a:off x="-588433" y="3414154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56">
              <a:extLst>
                <a:ext uri="{FF2B5EF4-FFF2-40B4-BE49-F238E27FC236}">
                  <a16:creationId xmlns:a16="http://schemas.microsoft.com/office/drawing/2014/main" id="{BE0181AB-4065-499D-B5EF-0692445599E6}"/>
                </a:ext>
              </a:extLst>
            </p:cNvPr>
            <p:cNvCxnSpPr>
              <a:stCxn id="175" idx="6"/>
              <a:endCxn id="178" idx="2"/>
            </p:cNvCxnSpPr>
            <p:nvPr/>
          </p:nvCxnSpPr>
          <p:spPr>
            <a:xfrm>
              <a:off x="-588433" y="35923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57">
              <a:extLst>
                <a:ext uri="{FF2B5EF4-FFF2-40B4-BE49-F238E27FC236}">
                  <a16:creationId xmlns:a16="http://schemas.microsoft.com/office/drawing/2014/main" id="{317BE3FC-1115-7A68-4AA6-CB2CDA33C0A8}"/>
                </a:ext>
              </a:extLst>
            </p:cNvPr>
            <p:cNvCxnSpPr>
              <a:stCxn id="176" idx="6"/>
              <a:endCxn id="177" idx="2"/>
            </p:cNvCxnSpPr>
            <p:nvPr/>
          </p:nvCxnSpPr>
          <p:spPr>
            <a:xfrm flipV="1">
              <a:off x="-588433" y="3414154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58">
              <a:extLst>
                <a:ext uri="{FF2B5EF4-FFF2-40B4-BE49-F238E27FC236}">
                  <a16:creationId xmlns:a16="http://schemas.microsoft.com/office/drawing/2014/main" id="{12A18F9B-1C9F-906E-B4BC-0C0AC69B8CA3}"/>
                </a:ext>
              </a:extLst>
            </p:cNvPr>
            <p:cNvCxnSpPr>
              <a:stCxn id="176" idx="6"/>
              <a:endCxn id="178" idx="2"/>
            </p:cNvCxnSpPr>
            <p:nvPr/>
          </p:nvCxnSpPr>
          <p:spPr>
            <a:xfrm flipV="1">
              <a:off x="-588433" y="3769754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63">
              <a:extLst>
                <a:ext uri="{FF2B5EF4-FFF2-40B4-BE49-F238E27FC236}">
                  <a16:creationId xmlns:a16="http://schemas.microsoft.com/office/drawing/2014/main" id="{61CE589F-5029-A11F-39FA-2E0073F52320}"/>
                </a:ext>
              </a:extLst>
            </p:cNvPr>
            <p:cNvCxnSpPr>
              <a:stCxn id="174" idx="2"/>
              <a:endCxn id="179" idx="6"/>
            </p:cNvCxnSpPr>
            <p:nvPr/>
          </p:nvCxnSpPr>
          <p:spPr>
            <a:xfrm flipH="1">
              <a:off x="-994833" y="3236793"/>
              <a:ext cx="203200" cy="355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65">
              <a:extLst>
                <a:ext uri="{FF2B5EF4-FFF2-40B4-BE49-F238E27FC236}">
                  <a16:creationId xmlns:a16="http://schemas.microsoft.com/office/drawing/2014/main" id="{B4FEBFEE-0F1E-E37D-6507-9161B191EB3A}"/>
                </a:ext>
              </a:extLst>
            </p:cNvPr>
            <p:cNvCxnSpPr>
              <a:stCxn id="175" idx="2"/>
              <a:endCxn id="179" idx="6"/>
            </p:cNvCxnSpPr>
            <p:nvPr/>
          </p:nvCxnSpPr>
          <p:spPr>
            <a:xfrm flipH="1">
              <a:off x="-994833" y="3592393"/>
              <a:ext cx="20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67">
              <a:extLst>
                <a:ext uri="{FF2B5EF4-FFF2-40B4-BE49-F238E27FC236}">
                  <a16:creationId xmlns:a16="http://schemas.microsoft.com/office/drawing/2014/main" id="{E832ECDA-4890-12DC-BEB5-DF0E0F553B07}"/>
                </a:ext>
              </a:extLst>
            </p:cNvPr>
            <p:cNvCxnSpPr>
              <a:stCxn id="176" idx="2"/>
              <a:endCxn id="179" idx="6"/>
            </p:cNvCxnSpPr>
            <p:nvPr/>
          </p:nvCxnSpPr>
          <p:spPr>
            <a:xfrm flipH="1" flipV="1">
              <a:off x="-994833" y="3592393"/>
              <a:ext cx="203200" cy="353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84">
            <a:extLst>
              <a:ext uri="{FF2B5EF4-FFF2-40B4-BE49-F238E27FC236}">
                <a16:creationId xmlns:a16="http://schemas.microsoft.com/office/drawing/2014/main" id="{AA6E8F2F-45FD-6F9F-1E81-3FA1C32CCF0A}"/>
              </a:ext>
            </a:extLst>
          </p:cNvPr>
          <p:cNvGrpSpPr/>
          <p:nvPr/>
        </p:nvGrpSpPr>
        <p:grpSpPr>
          <a:xfrm>
            <a:off x="7880627" y="5313501"/>
            <a:ext cx="834526" cy="459286"/>
            <a:chOff x="-1261422" y="4416027"/>
            <a:chExt cx="1016000" cy="559161"/>
          </a:xfrm>
        </p:grpSpPr>
        <p:sp>
          <p:nvSpPr>
            <p:cNvPr id="190" name="Flowchart: Connector 69">
              <a:extLst>
                <a:ext uri="{FF2B5EF4-FFF2-40B4-BE49-F238E27FC236}">
                  <a16:creationId xmlns:a16="http://schemas.microsoft.com/office/drawing/2014/main" id="{98F5D5D9-58BE-2987-2BC8-F5D59EBC827E}"/>
                </a:ext>
              </a:extLst>
            </p:cNvPr>
            <p:cNvSpPr/>
            <p:nvPr/>
          </p:nvSpPr>
          <p:spPr>
            <a:xfrm>
              <a:off x="-1261422" y="44163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1" name="Flowchart: Connector 70">
              <a:extLst>
                <a:ext uri="{FF2B5EF4-FFF2-40B4-BE49-F238E27FC236}">
                  <a16:creationId xmlns:a16="http://schemas.microsoft.com/office/drawing/2014/main" id="{D94497F5-60E4-7F52-C1FB-E98F8A9B39F9}"/>
                </a:ext>
              </a:extLst>
            </p:cNvPr>
            <p:cNvSpPr/>
            <p:nvPr/>
          </p:nvSpPr>
          <p:spPr>
            <a:xfrm>
              <a:off x="-1261422" y="47719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2" name="Flowchart: Connector 72">
              <a:extLst>
                <a:ext uri="{FF2B5EF4-FFF2-40B4-BE49-F238E27FC236}">
                  <a16:creationId xmlns:a16="http://schemas.microsoft.com/office/drawing/2014/main" id="{1CF4BBC3-8741-FC32-D177-47FEDB9C31F0}"/>
                </a:ext>
              </a:extLst>
            </p:cNvPr>
            <p:cNvSpPr/>
            <p:nvPr/>
          </p:nvSpPr>
          <p:spPr>
            <a:xfrm>
              <a:off x="-855022" y="44160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3" name="Flowchart: Connector 73">
              <a:extLst>
                <a:ext uri="{FF2B5EF4-FFF2-40B4-BE49-F238E27FC236}">
                  <a16:creationId xmlns:a16="http://schemas.microsoft.com/office/drawing/2014/main" id="{84C2C536-4F36-E219-A25D-8F5233E93C00}"/>
                </a:ext>
              </a:extLst>
            </p:cNvPr>
            <p:cNvSpPr/>
            <p:nvPr/>
          </p:nvSpPr>
          <p:spPr>
            <a:xfrm>
              <a:off x="-855022" y="47716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4" name="Flowchart: Connector 74">
              <a:extLst>
                <a:ext uri="{FF2B5EF4-FFF2-40B4-BE49-F238E27FC236}">
                  <a16:creationId xmlns:a16="http://schemas.microsoft.com/office/drawing/2014/main" id="{30E23974-2BAD-7A44-3BBD-C60873DD55E5}"/>
                </a:ext>
              </a:extLst>
            </p:cNvPr>
            <p:cNvSpPr/>
            <p:nvPr/>
          </p:nvSpPr>
          <p:spPr>
            <a:xfrm>
              <a:off x="-448622" y="4594266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95" name="Straight Connector 75">
              <a:extLst>
                <a:ext uri="{FF2B5EF4-FFF2-40B4-BE49-F238E27FC236}">
                  <a16:creationId xmlns:a16="http://schemas.microsoft.com/office/drawing/2014/main" id="{2CA54284-C443-2817-1AFC-B10EECDC40E1}"/>
                </a:ext>
              </a:extLst>
            </p:cNvPr>
            <p:cNvCxnSpPr>
              <a:stCxn id="190" idx="6"/>
              <a:endCxn id="192" idx="2"/>
            </p:cNvCxnSpPr>
            <p:nvPr/>
          </p:nvCxnSpPr>
          <p:spPr>
            <a:xfrm flipV="1">
              <a:off x="-1058222" y="45176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76">
              <a:extLst>
                <a:ext uri="{FF2B5EF4-FFF2-40B4-BE49-F238E27FC236}">
                  <a16:creationId xmlns:a16="http://schemas.microsoft.com/office/drawing/2014/main" id="{2A12DD15-51F5-31D5-A6F4-810505DF3E7B}"/>
                </a:ext>
              </a:extLst>
            </p:cNvPr>
            <p:cNvCxnSpPr>
              <a:stCxn id="190" idx="6"/>
              <a:endCxn id="193" idx="2"/>
            </p:cNvCxnSpPr>
            <p:nvPr/>
          </p:nvCxnSpPr>
          <p:spPr>
            <a:xfrm>
              <a:off x="-1058222" y="4517988"/>
              <a:ext cx="203200" cy="355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77">
              <a:extLst>
                <a:ext uri="{FF2B5EF4-FFF2-40B4-BE49-F238E27FC236}">
                  <a16:creationId xmlns:a16="http://schemas.microsoft.com/office/drawing/2014/main" id="{E3D88DD5-A9A9-907D-697B-9F8FBAD6C582}"/>
                </a:ext>
              </a:extLst>
            </p:cNvPr>
            <p:cNvCxnSpPr>
              <a:cxnSpLocks/>
              <a:stCxn id="191" idx="6"/>
              <a:endCxn id="192" idx="2"/>
            </p:cNvCxnSpPr>
            <p:nvPr/>
          </p:nvCxnSpPr>
          <p:spPr>
            <a:xfrm flipV="1">
              <a:off x="-1058222" y="4517627"/>
              <a:ext cx="203200" cy="355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78">
              <a:extLst>
                <a:ext uri="{FF2B5EF4-FFF2-40B4-BE49-F238E27FC236}">
                  <a16:creationId xmlns:a16="http://schemas.microsoft.com/office/drawing/2014/main" id="{B59AE5D1-77A6-AC9D-B993-5FD3115F2BA1}"/>
                </a:ext>
              </a:extLst>
            </p:cNvPr>
            <p:cNvCxnSpPr>
              <a:stCxn id="191" idx="6"/>
              <a:endCxn id="193" idx="2"/>
            </p:cNvCxnSpPr>
            <p:nvPr/>
          </p:nvCxnSpPr>
          <p:spPr>
            <a:xfrm flipV="1">
              <a:off x="-1058222" y="48732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81">
              <a:extLst>
                <a:ext uri="{FF2B5EF4-FFF2-40B4-BE49-F238E27FC236}">
                  <a16:creationId xmlns:a16="http://schemas.microsoft.com/office/drawing/2014/main" id="{B00C7554-9D37-CC4F-6CA9-C900433E25C7}"/>
                </a:ext>
              </a:extLst>
            </p:cNvPr>
            <p:cNvCxnSpPr>
              <a:stCxn id="192" idx="6"/>
              <a:endCxn id="194" idx="2"/>
            </p:cNvCxnSpPr>
            <p:nvPr/>
          </p:nvCxnSpPr>
          <p:spPr>
            <a:xfrm>
              <a:off x="-651822" y="4517627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82">
              <a:extLst>
                <a:ext uri="{FF2B5EF4-FFF2-40B4-BE49-F238E27FC236}">
                  <a16:creationId xmlns:a16="http://schemas.microsoft.com/office/drawing/2014/main" id="{AEE6C91A-1182-FCCC-34FC-4E4ABEBCB6A2}"/>
                </a:ext>
              </a:extLst>
            </p:cNvPr>
            <p:cNvCxnSpPr>
              <a:cxnSpLocks/>
              <a:stCxn id="193" idx="6"/>
            </p:cNvCxnSpPr>
            <p:nvPr/>
          </p:nvCxnSpPr>
          <p:spPr>
            <a:xfrm flipV="1">
              <a:off x="-651822" y="4694988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CC9A57DB-AB7E-0C89-186B-A5C531BA9F16}"/>
              </a:ext>
            </a:extLst>
          </p:cNvPr>
          <p:cNvSpPr/>
          <p:nvPr/>
        </p:nvSpPr>
        <p:spPr>
          <a:xfrm>
            <a:off x="-2038" y="3215777"/>
            <a:ext cx="12194037" cy="1202654"/>
          </a:xfrm>
          <a:prstGeom prst="rect">
            <a:avLst/>
          </a:prstGeom>
          <a:solidFill>
            <a:srgbClr val="FD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dirty="0">
                <a:solidFill>
                  <a:srgbClr val="FF0000"/>
                </a:solidFill>
              </a:rPr>
              <a:t>Preemption</a:t>
            </a:r>
            <a:r>
              <a:rPr lang="en-US" altLang="zh-CN" sz="3600" i="1" dirty="0">
                <a:solidFill>
                  <a:schemeClr val="tx1"/>
                </a:solidFill>
              </a:rPr>
              <a:t> is important for ensuring the </a:t>
            </a:r>
            <a:r>
              <a:rPr lang="en-US" altLang="zh-CN" sz="3600" b="1" i="1" dirty="0">
                <a:solidFill>
                  <a:srgbClr val="FF0000"/>
                </a:solidFill>
              </a:rPr>
              <a:t>timeliness</a:t>
            </a:r>
            <a:r>
              <a:rPr lang="en-US" altLang="zh-CN" sz="3600" i="1" dirty="0">
                <a:solidFill>
                  <a:schemeClr val="tx1"/>
                </a:solidFill>
              </a:rPr>
              <a:t> of </a:t>
            </a:r>
          </a:p>
          <a:p>
            <a:pPr algn="ctr"/>
            <a:r>
              <a:rPr lang="en-US" altLang="zh-CN" sz="3600" i="1" dirty="0">
                <a:solidFill>
                  <a:schemeClr val="tx1"/>
                </a:solidFill>
              </a:rPr>
              <a:t>multi-DNN inference!</a:t>
            </a:r>
            <a:endParaRPr lang="zh-CN" altLang="en-US" sz="3600" i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1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11"/>
    </mc:Choice>
    <mc:Fallback xmlns="">
      <p:transition spd="slow" advTm="10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3" grpId="0" animBg="1"/>
      <p:bldP spid="66" grpId="0"/>
      <p:bldP spid="67" grpId="0" animBg="1"/>
      <p:bldP spid="70" grpId="0" animBg="1"/>
      <p:bldP spid="72" grpId="0"/>
      <p:bldP spid="73" grpId="0" animBg="1"/>
      <p:bldP spid="74" grpId="0"/>
      <p:bldP spid="86" grpId="0" animBg="1"/>
      <p:bldP spid="123" grpId="0" animBg="1"/>
      <p:bldP spid="124" grpId="0" animBg="1"/>
      <p:bldP spid="126" grpId="0" animBg="1"/>
      <p:bldP spid="128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 animBg="1"/>
      <p:bldP spid="141" grpId="0"/>
      <p:bldP spid="146" grpId="0"/>
      <p:bldP spid="147" grpId="0"/>
      <p:bldP spid="3" grpId="0"/>
      <p:bldP spid="58" grpId="0"/>
      <p:bldP spid="62" grpId="0"/>
      <p:bldP spid="64" grpId="0"/>
      <p:bldP spid="69" grpId="0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示&#10;&#10;描述已自动生成">
            <a:extLst>
              <a:ext uri="{FF2B5EF4-FFF2-40B4-BE49-F238E27FC236}">
                <a16:creationId xmlns:a16="http://schemas.microsoft.com/office/drawing/2014/main" id="{3B081D62-97BB-C98A-4AE7-4F31E5143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39" y="1784867"/>
            <a:ext cx="4585755" cy="3889434"/>
          </a:xfrm>
          <a:prstGeom prst="rect">
            <a:avLst/>
          </a:prstGeom>
        </p:spPr>
      </p:pic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62B811C5-4E8A-68AE-79EA-68A15DD93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83" y="1784867"/>
            <a:ext cx="4606611" cy="3889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97669-FE68-6013-B4F5-24A8869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41" y="3"/>
            <a:ext cx="9038959" cy="1115387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Preemption</a:t>
            </a:r>
            <a:r>
              <a:rPr lang="en-HK" sz="3600" dirty="0"/>
              <a:t> Support on Mobile Edge GPUs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C82FB-6579-BD5C-49B6-E3F01561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D2D58-2972-C99E-89ED-07264BFD0484}"/>
              </a:ext>
            </a:extLst>
          </p:cNvPr>
          <p:cNvSpPr txBox="1"/>
          <p:nvPr/>
        </p:nvSpPr>
        <p:spPr>
          <a:xfrm>
            <a:off x="317868" y="5611341"/>
            <a:ext cx="4910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Mobile edge GPUs</a:t>
            </a:r>
            <a:endParaRPr lang="en-HK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768BF5-1A47-B075-D55A-5FF38542994F}"/>
              </a:ext>
            </a:extLst>
          </p:cNvPr>
          <p:cNvSpPr txBox="1"/>
          <p:nvPr/>
        </p:nvSpPr>
        <p:spPr>
          <a:xfrm>
            <a:off x="378823" y="6330703"/>
            <a:ext cx="10289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HK" sz="1600" dirty="0"/>
              <a:t>[1] Han, M.,</a:t>
            </a:r>
            <a:r>
              <a:rPr lang="zh-CN" altLang="en-US" sz="1600" dirty="0"/>
              <a:t> </a:t>
            </a:r>
            <a:r>
              <a:rPr lang="en-HK" altLang="zh-CN" sz="1600" dirty="0"/>
              <a:t>et</a:t>
            </a:r>
            <a:r>
              <a:rPr lang="zh-CN" altLang="en-US" sz="1600" dirty="0"/>
              <a:t> </a:t>
            </a:r>
            <a:r>
              <a:rPr lang="en-HK" altLang="zh-CN" sz="1600" dirty="0"/>
              <a:t>al</a:t>
            </a:r>
            <a:r>
              <a:rPr lang="en-HK" sz="1600" dirty="0"/>
              <a:t>. Microsecond-scale </a:t>
            </a:r>
            <a:r>
              <a:rPr lang="en-HK" sz="1600" dirty="0" err="1"/>
              <a:t>preemption</a:t>
            </a:r>
            <a:r>
              <a:rPr lang="en-HK" sz="1600" dirty="0"/>
              <a:t> for concurrent GPU-accelerated DNN inferences. USENIX OSDI 2022.</a:t>
            </a:r>
          </a:p>
        </p:txBody>
      </p:sp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A669438-B29A-BE15-A436-2FA51BC27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5320" flipH="1">
            <a:off x="4684894" y="2638204"/>
            <a:ext cx="1595833" cy="724441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15C3B0A-061E-99D4-9886-E5F1BF50D7C6}"/>
              </a:ext>
            </a:extLst>
          </p:cNvPr>
          <p:cNvSpPr txBox="1"/>
          <p:nvPr/>
        </p:nvSpPr>
        <p:spPr>
          <a:xfrm>
            <a:off x="6150432" y="1897236"/>
            <a:ext cx="518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</a:rPr>
              <a:t>Two-tier</a:t>
            </a:r>
            <a:r>
              <a:rPr lang="en-US" altLang="zh-CN" sz="3600" b="1" i="1" dirty="0"/>
              <a:t> </a:t>
            </a:r>
            <a:r>
              <a:rPr lang="en-US" altLang="zh-CN" sz="3600" i="1" dirty="0"/>
              <a:t>preemption only</a:t>
            </a:r>
            <a:r>
              <a:rPr lang="en-US" altLang="zh-CN" sz="3600" baseline="30000" dirty="0"/>
              <a:t> </a:t>
            </a:r>
            <a:r>
              <a:rPr lang="en-US" altLang="zh-CN" sz="3600" i="1" dirty="0"/>
              <a:t>!</a:t>
            </a:r>
            <a:endParaRPr lang="zh-CN" altLang="en-US" sz="3600" i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59831F-B22A-D256-1F40-15506D6377D8}"/>
              </a:ext>
            </a:extLst>
          </p:cNvPr>
          <p:cNvSpPr txBox="1"/>
          <p:nvPr/>
        </p:nvSpPr>
        <p:spPr>
          <a:xfrm>
            <a:off x="6364572" y="2619961"/>
            <a:ext cx="419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e.g.    real-time 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</a:rPr>
              <a:t>w/ deadline</a:t>
            </a:r>
            <a:endParaRPr lang="zh-CN" altLang="en-US" sz="28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思想气泡: 云 13">
            <a:extLst>
              <a:ext uri="{FF2B5EF4-FFF2-40B4-BE49-F238E27FC236}">
                <a16:creationId xmlns:a16="http://schemas.microsoft.com/office/drawing/2014/main" id="{4ED73A5F-FFB0-11B7-562F-038F94A399A3}"/>
              </a:ext>
            </a:extLst>
          </p:cNvPr>
          <p:cNvSpPr/>
          <p:nvPr/>
        </p:nvSpPr>
        <p:spPr>
          <a:xfrm>
            <a:off x="7590583" y="4367312"/>
            <a:ext cx="2490232" cy="1815603"/>
          </a:xfrm>
          <a:prstGeom prst="cloudCallout">
            <a:avLst>
              <a:gd name="adj1" fmla="val -30291"/>
              <a:gd name="adj2" fmla="val -6547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6" name="图片 15" descr="形状&#10;&#10;低可信度描述已自动生成">
            <a:extLst>
              <a:ext uri="{FF2B5EF4-FFF2-40B4-BE49-F238E27FC236}">
                <a16:creationId xmlns:a16="http://schemas.microsoft.com/office/drawing/2014/main" id="{9B09F3A9-715F-6638-74A2-350FE1FE5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14" y="4710764"/>
            <a:ext cx="822605" cy="822605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604FC581-361B-7E99-E5AC-516136A2DDD2}"/>
              </a:ext>
            </a:extLst>
          </p:cNvPr>
          <p:cNvSpPr txBox="1"/>
          <p:nvPr/>
        </p:nvSpPr>
        <p:spPr>
          <a:xfrm>
            <a:off x="7887883" y="5474246"/>
            <a:ext cx="1742849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dirty="0"/>
              <a:t>Voice Assistant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452FB0-BF0E-39E5-ECF2-A815E91BFAB7}"/>
              </a:ext>
            </a:extLst>
          </p:cNvPr>
          <p:cNvSpPr txBox="1"/>
          <p:nvPr/>
        </p:nvSpPr>
        <p:spPr>
          <a:xfrm>
            <a:off x="7713527" y="3036727"/>
            <a:ext cx="567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/>
              <a:t>v.s</a:t>
            </a:r>
            <a:r>
              <a:rPr lang="en-US" altLang="zh-CN" sz="2800" dirty="0"/>
              <a:t>.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A3EED5-787C-D730-1343-9D0D13262AD4}"/>
              </a:ext>
            </a:extLst>
          </p:cNvPr>
          <p:cNvSpPr txBox="1"/>
          <p:nvPr/>
        </p:nvSpPr>
        <p:spPr>
          <a:xfrm>
            <a:off x="6819130" y="3492236"/>
            <a:ext cx="4051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best-effort 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</a:rPr>
              <a:t>w/o deadline</a:t>
            </a:r>
            <a:r>
              <a:rPr lang="en-US" altLang="zh-CN" sz="2800" baseline="30000" dirty="0"/>
              <a:t>[1]</a:t>
            </a:r>
            <a:endParaRPr lang="zh-CN" altLang="en-US" sz="2800" baseline="30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BE1D73-480A-7260-2902-19227EEF3A0A}"/>
              </a:ext>
            </a:extLst>
          </p:cNvPr>
          <p:cNvSpPr/>
          <p:nvPr/>
        </p:nvSpPr>
        <p:spPr>
          <a:xfrm>
            <a:off x="0" y="3093637"/>
            <a:ext cx="12192000" cy="1050490"/>
          </a:xfrm>
          <a:prstGeom prst="rect">
            <a:avLst/>
          </a:prstGeom>
          <a:solidFill>
            <a:srgbClr val="FD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i="1" dirty="0">
                <a:solidFill>
                  <a:schemeClr val="tx1"/>
                </a:solidFill>
              </a:rPr>
              <a:t>What if there are </a:t>
            </a:r>
            <a:r>
              <a:rPr lang="en-US" altLang="zh-CN" sz="4400" b="1" i="1" dirty="0">
                <a:solidFill>
                  <a:srgbClr val="FF0000"/>
                </a:solidFill>
              </a:rPr>
              <a:t>multiple real-time </a:t>
            </a:r>
            <a:r>
              <a:rPr lang="en-US" altLang="zh-CN" sz="4400" i="1" dirty="0">
                <a:solidFill>
                  <a:schemeClr val="tx1"/>
                </a:solidFill>
              </a:rPr>
              <a:t>DNN tasks?</a:t>
            </a:r>
            <a:endParaRPr lang="zh-CN" altLang="en-US" sz="4400" i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7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85"/>
    </mc:Choice>
    <mc:Fallback xmlns="">
      <p:transition spd="slow" advTm="10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" grpId="0"/>
      <p:bldP spid="9" grpId="0"/>
      <p:bldP spid="14" grpId="0" animBg="1"/>
      <p:bldP spid="17" grpId="0"/>
      <p:bldP spid="6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形状&#10;&#10;描述已自动生成">
            <a:extLst>
              <a:ext uri="{FF2B5EF4-FFF2-40B4-BE49-F238E27FC236}">
                <a16:creationId xmlns:a16="http://schemas.microsoft.com/office/drawing/2014/main" id="{4921A141-EAA9-2B4D-DBC4-1A09D680C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91" y="2220163"/>
            <a:ext cx="1393968" cy="118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97669-FE68-6013-B4F5-24A8869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3"/>
            <a:ext cx="9374501" cy="1115387"/>
          </a:xfrm>
        </p:spPr>
        <p:txBody>
          <a:bodyPr>
            <a:normAutofit/>
          </a:bodyPr>
          <a:lstStyle/>
          <a:p>
            <a:r>
              <a:rPr lang="en-HK" sz="3600" i="1" dirty="0"/>
              <a:t>Challenge 1</a:t>
            </a:r>
            <a:r>
              <a:rPr lang="en-HK" sz="3600" dirty="0"/>
              <a:t>:</a:t>
            </a:r>
            <a:r>
              <a:rPr lang="en-HK" sz="3600" i="1" dirty="0"/>
              <a:t> </a:t>
            </a:r>
            <a:r>
              <a:rPr lang="en-HK" sz="3600" dirty="0"/>
              <a:t>Limited </a:t>
            </a:r>
            <a:r>
              <a:rPr lang="en-US" altLang="zh-CN" sz="3600" dirty="0"/>
              <a:t>Preemption Support</a:t>
            </a:r>
            <a:endParaRPr lang="en-HK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C82FB-6579-BD5C-49B6-E3F01561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5</a:t>
            </a:fld>
            <a:endParaRPr lang="zh-CN" altLang="en-US"/>
          </a:p>
        </p:txBody>
      </p:sp>
      <p:cxnSp>
        <p:nvCxnSpPr>
          <p:cNvPr id="14" name="Straight Arrow Connector 5">
            <a:extLst>
              <a:ext uri="{FF2B5EF4-FFF2-40B4-BE49-F238E27FC236}">
                <a16:creationId xmlns:a16="http://schemas.microsoft.com/office/drawing/2014/main" id="{E06B02FC-7FFD-C186-44A0-C77C708DB14E}"/>
              </a:ext>
            </a:extLst>
          </p:cNvPr>
          <p:cNvCxnSpPr>
            <a:cxnSpLocks/>
          </p:cNvCxnSpPr>
          <p:nvPr/>
        </p:nvCxnSpPr>
        <p:spPr>
          <a:xfrm>
            <a:off x="3592431" y="3525299"/>
            <a:ext cx="3674009" cy="0"/>
          </a:xfrm>
          <a:prstGeom prst="straightConnector1">
            <a:avLst/>
          </a:prstGeom>
          <a:ln w="22225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E567268-DA9A-5103-379F-1FB46735C4AE}"/>
              </a:ext>
            </a:extLst>
          </p:cNvPr>
          <p:cNvSpPr txBox="1"/>
          <p:nvPr/>
        </p:nvSpPr>
        <p:spPr>
          <a:xfrm>
            <a:off x="7042739" y="2596452"/>
            <a:ext cx="501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/>
              <a:t>…</a:t>
            </a:r>
            <a:endParaRPr lang="zh-CN" altLang="en-US" sz="2000" i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AA2200D-9374-F32B-1FA0-3A5EFC9327CD}"/>
              </a:ext>
            </a:extLst>
          </p:cNvPr>
          <p:cNvSpPr txBox="1"/>
          <p:nvPr/>
        </p:nvSpPr>
        <p:spPr>
          <a:xfrm>
            <a:off x="3853097" y="3545610"/>
            <a:ext cx="311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Priority</a:t>
            </a:r>
            <a:endParaRPr lang="en-HK" altLang="zh-CN" b="1" dirty="0"/>
          </a:p>
        </p:txBody>
      </p:sp>
      <p:pic>
        <p:nvPicPr>
          <p:cNvPr id="24" name="图片 23" descr="图标&#10;&#10;描述已自动生成">
            <a:extLst>
              <a:ext uri="{FF2B5EF4-FFF2-40B4-BE49-F238E27FC236}">
                <a16:creationId xmlns:a16="http://schemas.microsoft.com/office/drawing/2014/main" id="{BC164C66-DED6-29CB-9282-0F16E0FC6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96" y="2381856"/>
            <a:ext cx="608666" cy="608666"/>
          </a:xfrm>
          <a:prstGeom prst="rect">
            <a:avLst/>
          </a:prstGeom>
        </p:spPr>
      </p:pic>
      <p:pic>
        <p:nvPicPr>
          <p:cNvPr id="29" name="图片 28" descr="图形用户界面, 图示&#10;&#10;描述已自动生成">
            <a:extLst>
              <a:ext uri="{FF2B5EF4-FFF2-40B4-BE49-F238E27FC236}">
                <a16:creationId xmlns:a16="http://schemas.microsoft.com/office/drawing/2014/main" id="{4FFF04BF-EF84-167B-75C4-06FE0606B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7" y="4125528"/>
            <a:ext cx="3068974" cy="235856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F7A8DAB-D25C-20B9-43E9-971A3FE571DC}"/>
              </a:ext>
            </a:extLst>
          </p:cNvPr>
          <p:cNvSpPr/>
          <p:nvPr/>
        </p:nvSpPr>
        <p:spPr>
          <a:xfrm>
            <a:off x="779531" y="4125525"/>
            <a:ext cx="1438275" cy="243747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1B90CD6-879D-8CFE-1D85-AF0B5B6BFECF}"/>
              </a:ext>
            </a:extLst>
          </p:cNvPr>
          <p:cNvSpPr/>
          <p:nvPr/>
        </p:nvSpPr>
        <p:spPr>
          <a:xfrm>
            <a:off x="2217803" y="4024592"/>
            <a:ext cx="1730374" cy="6643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48F3AEE-138A-25EC-B1E8-ED5A77F42197}"/>
              </a:ext>
            </a:extLst>
          </p:cNvPr>
          <p:cNvSpPr/>
          <p:nvPr/>
        </p:nvSpPr>
        <p:spPr>
          <a:xfrm>
            <a:off x="3510031" y="4688959"/>
            <a:ext cx="407643" cy="12144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FDDB017-2F31-0FAB-E996-1E115E36E08C}"/>
              </a:ext>
            </a:extLst>
          </p:cNvPr>
          <p:cNvSpPr/>
          <p:nvPr/>
        </p:nvSpPr>
        <p:spPr>
          <a:xfrm>
            <a:off x="2217805" y="6391553"/>
            <a:ext cx="1730375" cy="1714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689196F-6169-1FB9-A90E-7B9DB16952C4}"/>
              </a:ext>
            </a:extLst>
          </p:cNvPr>
          <p:cNvSpPr txBox="1"/>
          <p:nvPr/>
        </p:nvSpPr>
        <p:spPr>
          <a:xfrm>
            <a:off x="4416878" y="4731245"/>
            <a:ext cx="7380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i="1" dirty="0"/>
              <a:t>Idea – Enable preemption logic </a:t>
            </a:r>
            <a:r>
              <a:rPr lang="en-US" altLang="zh-CN" sz="2800" i="1" dirty="0">
                <a:solidFill>
                  <a:schemeClr val="bg1">
                    <a:lumMod val="65000"/>
                  </a:schemeClr>
                </a:solidFill>
              </a:rPr>
              <a:t>between real-time tasks </a:t>
            </a:r>
            <a:r>
              <a:rPr lang="en-US" altLang="zh-CN" sz="2800" b="1" i="1" dirty="0">
                <a:solidFill>
                  <a:srgbClr val="FF0000"/>
                </a:solidFill>
              </a:rPr>
              <a:t>before</a:t>
            </a:r>
            <a:r>
              <a:rPr lang="en-US" altLang="zh-CN" sz="2800" i="1" dirty="0"/>
              <a:t> entering </a:t>
            </a:r>
            <a:r>
              <a:rPr lang="en-US" altLang="zh-CN" sz="2800" i="1" dirty="0">
                <a:solidFill>
                  <a:schemeClr val="bg1">
                    <a:lumMod val="65000"/>
                  </a:schemeClr>
                </a:solidFill>
              </a:rPr>
              <a:t>high-priority</a:t>
            </a:r>
            <a:r>
              <a:rPr lang="en-US" altLang="zh-CN" sz="2800" i="1" dirty="0"/>
              <a:t> GPU streams</a:t>
            </a:r>
            <a:endParaRPr lang="zh-CN" altLang="en-US" sz="2800" i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3C87CF-E29B-F0BD-8641-3A327AF6DF23}"/>
              </a:ext>
            </a:extLst>
          </p:cNvPr>
          <p:cNvSpPr txBox="1"/>
          <p:nvPr/>
        </p:nvSpPr>
        <p:spPr>
          <a:xfrm>
            <a:off x="3190881" y="1202940"/>
            <a:ext cx="4337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</a:rPr>
              <a:t>More</a:t>
            </a:r>
            <a:r>
              <a:rPr lang="en-US" altLang="zh-CN" sz="2800" i="1" dirty="0"/>
              <a:t> GPU stream priorities?</a:t>
            </a:r>
            <a:endParaRPr lang="zh-CN" altLang="en-US" sz="2800" i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D96042A-37D4-0DB9-8148-7A2BA4373BB3}"/>
              </a:ext>
            </a:extLst>
          </p:cNvPr>
          <p:cNvSpPr txBox="1"/>
          <p:nvPr/>
        </p:nvSpPr>
        <p:spPr>
          <a:xfrm>
            <a:off x="8152435" y="2139664"/>
            <a:ext cx="379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1) Stream-bonded priority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5788488-C448-E50E-F8FA-D267E5A2F4E8}"/>
              </a:ext>
            </a:extLst>
          </p:cNvPr>
          <p:cNvSpPr txBox="1"/>
          <p:nvPr/>
        </p:nvSpPr>
        <p:spPr>
          <a:xfrm>
            <a:off x="8152435" y="2745791"/>
            <a:ext cx="3797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2) Close-sourced GPU driver</a:t>
            </a:r>
          </a:p>
        </p:txBody>
      </p:sp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0581A95D-4350-016C-7D90-B9E3F91FD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616" flipV="1">
            <a:off x="3535005" y="1566401"/>
            <a:ext cx="650734" cy="650734"/>
          </a:xfrm>
          <a:prstGeom prst="rect">
            <a:avLst/>
          </a:prstGeom>
        </p:spPr>
      </p:pic>
      <p:pic>
        <p:nvPicPr>
          <p:cNvPr id="7" name="图片 6" descr="图片包含 图形用户界面&#10;&#10;描述已自动生成">
            <a:extLst>
              <a:ext uri="{FF2B5EF4-FFF2-40B4-BE49-F238E27FC236}">
                <a16:creationId xmlns:a16="http://schemas.microsoft.com/office/drawing/2014/main" id="{90C62183-F377-4B87-CA4D-44B2504062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18" y="2209549"/>
            <a:ext cx="1408311" cy="119790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264CAA7-C58B-E718-FD65-206A4A796F5F}"/>
              </a:ext>
            </a:extLst>
          </p:cNvPr>
          <p:cNvSpPr txBox="1"/>
          <p:nvPr/>
        </p:nvSpPr>
        <p:spPr>
          <a:xfrm>
            <a:off x="2401801" y="3547020"/>
            <a:ext cx="311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Highest</a:t>
            </a:r>
            <a:endParaRPr lang="en-HK" altLang="zh-CN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67F7D8E-83D1-6A1B-4EE4-8D6933A6181B}"/>
              </a:ext>
            </a:extLst>
          </p:cNvPr>
          <p:cNvSpPr txBox="1"/>
          <p:nvPr/>
        </p:nvSpPr>
        <p:spPr>
          <a:xfrm>
            <a:off x="5271571" y="3531711"/>
            <a:ext cx="2732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Lowest</a:t>
            </a:r>
            <a:endParaRPr lang="en-HK" altLang="zh-CN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0F2159C0-6709-3D16-BD8E-C85FDC6DA5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3"/>
          <a:stretch/>
        </p:blipFill>
        <p:spPr>
          <a:xfrm>
            <a:off x="843244" y="1480067"/>
            <a:ext cx="2009348" cy="2239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06"/>
    </mc:Choice>
    <mc:Fallback xmlns="">
      <p:transition spd="slow" advTm="10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0" grpId="0" animBg="1"/>
      <p:bldP spid="31" grpId="0" animBg="1"/>
      <p:bldP spid="32" grpId="0" animBg="1"/>
      <p:bldP spid="33" grpId="0" animBg="1"/>
      <p:bldP spid="36" grpId="0"/>
      <p:bldP spid="21" grpId="0"/>
      <p:bldP spid="23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FC4AF-6DD9-EA58-D45E-3F6AF685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Challenge 2</a:t>
            </a:r>
            <a:r>
              <a:rPr lang="en-US" altLang="zh-CN" sz="3600" dirty="0"/>
              <a:t>: DNN-oriented Context Switch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16EE20-ACD3-EB22-3A35-88944FC9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733EFD0B-E9D9-78B7-8F11-BCFE820C36DB}"/>
              </a:ext>
            </a:extLst>
          </p:cNvPr>
          <p:cNvSpPr txBox="1"/>
          <p:nvPr/>
        </p:nvSpPr>
        <p:spPr>
          <a:xfrm>
            <a:off x="2609094" y="3044703"/>
            <a:ext cx="253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800" dirty="0"/>
              <a:t>Model Scaling?</a:t>
            </a: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68A7BB8-478D-517A-197E-448F7D3ECEFD}"/>
              </a:ext>
            </a:extLst>
          </p:cNvPr>
          <p:cNvGrpSpPr/>
          <p:nvPr/>
        </p:nvGrpSpPr>
        <p:grpSpPr>
          <a:xfrm rot="16200000">
            <a:off x="1715395" y="3660596"/>
            <a:ext cx="1639063" cy="1527325"/>
            <a:chOff x="1425060" y="4990286"/>
            <a:chExt cx="1323390" cy="1142934"/>
          </a:xfrm>
        </p:grpSpPr>
        <p:sp>
          <p:nvSpPr>
            <p:cNvPr id="6" name="Oval 25">
              <a:extLst>
                <a:ext uri="{FF2B5EF4-FFF2-40B4-BE49-F238E27FC236}">
                  <a16:creationId xmlns:a16="http://schemas.microsoft.com/office/drawing/2014/main" id="{DF2F9C86-9805-6296-825E-092FA2A791F4}"/>
                </a:ext>
              </a:extLst>
            </p:cNvPr>
            <p:cNvSpPr/>
            <p:nvPr/>
          </p:nvSpPr>
          <p:spPr>
            <a:xfrm>
              <a:off x="1570573" y="4992973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14835" y="51392"/>
                    <a:pt x="55289" y="-11641"/>
                    <a:pt x="110857" y="0"/>
                  </a:cubicBezTo>
                  <a:cubicBezTo>
                    <a:pt x="163829" y="-1264"/>
                    <a:pt x="217181" y="53900"/>
                    <a:pt x="221714" y="110857"/>
                  </a:cubicBezTo>
                  <a:cubicBezTo>
                    <a:pt x="220639" y="161832"/>
                    <a:pt x="169280" y="225609"/>
                    <a:pt x="110857" y="221714"/>
                  </a:cubicBezTo>
                  <a:cubicBezTo>
                    <a:pt x="58995" y="226956"/>
                    <a:pt x="10451" y="17459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9013" y="44073"/>
                    <a:pt x="43091" y="2455"/>
                    <a:pt x="110857" y="0"/>
                  </a:cubicBezTo>
                  <a:cubicBezTo>
                    <a:pt x="183486" y="2401"/>
                    <a:pt x="211149" y="49968"/>
                    <a:pt x="221714" y="110857"/>
                  </a:cubicBezTo>
                  <a:cubicBezTo>
                    <a:pt x="218904" y="174826"/>
                    <a:pt x="169868" y="233952"/>
                    <a:pt x="110857" y="221714"/>
                  </a:cubicBezTo>
                  <a:cubicBezTo>
                    <a:pt x="47392" y="220489"/>
                    <a:pt x="5113" y="174525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04439E5D-32D9-D537-DC4A-B222B88593AD}"/>
                </a:ext>
              </a:extLst>
            </p:cNvPr>
            <p:cNvSpPr/>
            <p:nvPr/>
          </p:nvSpPr>
          <p:spPr>
            <a:xfrm>
              <a:off x="1937799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6889" y="43084"/>
                    <a:pt x="57869" y="544"/>
                    <a:pt x="110857" y="0"/>
                  </a:cubicBezTo>
                  <a:cubicBezTo>
                    <a:pt x="174531" y="4186"/>
                    <a:pt x="218203" y="49557"/>
                    <a:pt x="221714" y="110857"/>
                  </a:cubicBezTo>
                  <a:cubicBezTo>
                    <a:pt x="233313" y="173764"/>
                    <a:pt x="160939" y="216629"/>
                    <a:pt x="110857" y="221714"/>
                  </a:cubicBezTo>
                  <a:cubicBezTo>
                    <a:pt x="44892" y="223129"/>
                    <a:pt x="5968" y="163992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4971" y="58353"/>
                    <a:pt x="44052" y="-2304"/>
                    <a:pt x="110857" y="0"/>
                  </a:cubicBezTo>
                  <a:cubicBezTo>
                    <a:pt x="179308" y="-1067"/>
                    <a:pt x="218110" y="56195"/>
                    <a:pt x="221714" y="110857"/>
                  </a:cubicBezTo>
                  <a:cubicBezTo>
                    <a:pt x="208167" y="176610"/>
                    <a:pt x="166316" y="228532"/>
                    <a:pt x="110857" y="221714"/>
                  </a:cubicBezTo>
                  <a:cubicBezTo>
                    <a:pt x="52528" y="219840"/>
                    <a:pt x="-10246" y="174432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8" name="Oval 27">
              <a:extLst>
                <a:ext uri="{FF2B5EF4-FFF2-40B4-BE49-F238E27FC236}">
                  <a16:creationId xmlns:a16="http://schemas.microsoft.com/office/drawing/2014/main" id="{14E350CA-FEF6-E258-69B8-47C414A96B36}"/>
                </a:ext>
              </a:extLst>
            </p:cNvPr>
            <p:cNvSpPr/>
            <p:nvPr/>
          </p:nvSpPr>
          <p:spPr>
            <a:xfrm>
              <a:off x="2305025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9164" y="57290"/>
                    <a:pt x="44893" y="-5943"/>
                    <a:pt x="110857" y="0"/>
                  </a:cubicBezTo>
                  <a:cubicBezTo>
                    <a:pt x="161246" y="680"/>
                    <a:pt x="220664" y="53876"/>
                    <a:pt x="221714" y="110857"/>
                  </a:cubicBezTo>
                  <a:cubicBezTo>
                    <a:pt x="221719" y="170531"/>
                    <a:pt x="165322" y="224027"/>
                    <a:pt x="110857" y="221714"/>
                  </a:cubicBezTo>
                  <a:cubicBezTo>
                    <a:pt x="48514" y="220268"/>
                    <a:pt x="7839" y="16768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3609" y="42978"/>
                    <a:pt x="62409" y="-5698"/>
                    <a:pt x="110857" y="0"/>
                  </a:cubicBezTo>
                  <a:cubicBezTo>
                    <a:pt x="177830" y="12185"/>
                    <a:pt x="217725" y="51492"/>
                    <a:pt x="221714" y="110857"/>
                  </a:cubicBezTo>
                  <a:cubicBezTo>
                    <a:pt x="219528" y="170185"/>
                    <a:pt x="179754" y="218862"/>
                    <a:pt x="110857" y="221714"/>
                  </a:cubicBezTo>
                  <a:cubicBezTo>
                    <a:pt x="40670" y="212373"/>
                    <a:pt x="1468" y="173194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9" name="Oval 28">
              <a:extLst>
                <a:ext uri="{FF2B5EF4-FFF2-40B4-BE49-F238E27FC236}">
                  <a16:creationId xmlns:a16="http://schemas.microsoft.com/office/drawing/2014/main" id="{50D9FF8B-30FE-F987-CF82-F17B1EE347F8}"/>
                </a:ext>
              </a:extLst>
            </p:cNvPr>
            <p:cNvSpPr/>
            <p:nvPr/>
          </p:nvSpPr>
          <p:spPr>
            <a:xfrm>
              <a:off x="1792286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3370" y="48251"/>
                    <a:pt x="48873" y="1372"/>
                    <a:pt x="110857" y="0"/>
                  </a:cubicBezTo>
                  <a:cubicBezTo>
                    <a:pt x="176873" y="5502"/>
                    <a:pt x="229619" y="57713"/>
                    <a:pt x="221714" y="110857"/>
                  </a:cubicBezTo>
                  <a:cubicBezTo>
                    <a:pt x="211406" y="168923"/>
                    <a:pt x="173859" y="223766"/>
                    <a:pt x="110857" y="221714"/>
                  </a:cubicBezTo>
                  <a:cubicBezTo>
                    <a:pt x="42842" y="230894"/>
                    <a:pt x="-9172" y="163669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1505" y="47417"/>
                    <a:pt x="54993" y="8402"/>
                    <a:pt x="110857" y="0"/>
                  </a:cubicBezTo>
                  <a:cubicBezTo>
                    <a:pt x="171134" y="-2640"/>
                    <a:pt x="226112" y="52262"/>
                    <a:pt x="221714" y="110857"/>
                  </a:cubicBezTo>
                  <a:cubicBezTo>
                    <a:pt x="220463" y="158431"/>
                    <a:pt x="167008" y="223999"/>
                    <a:pt x="110857" y="221714"/>
                  </a:cubicBezTo>
                  <a:cubicBezTo>
                    <a:pt x="49039" y="218867"/>
                    <a:pt x="8089" y="183746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Oval 29">
              <a:extLst>
                <a:ext uri="{FF2B5EF4-FFF2-40B4-BE49-F238E27FC236}">
                  <a16:creationId xmlns:a16="http://schemas.microsoft.com/office/drawing/2014/main" id="{4977FE81-55F5-E8BF-9EC0-79FFBC913FBF}"/>
                </a:ext>
              </a:extLst>
            </p:cNvPr>
            <p:cNvSpPr/>
            <p:nvPr/>
          </p:nvSpPr>
          <p:spPr>
            <a:xfrm>
              <a:off x="2159512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10137" y="40097"/>
                    <a:pt x="43736" y="-11690"/>
                    <a:pt x="110857" y="0"/>
                  </a:cubicBezTo>
                  <a:cubicBezTo>
                    <a:pt x="181260" y="11259"/>
                    <a:pt x="227619" y="53711"/>
                    <a:pt x="221714" y="110857"/>
                  </a:cubicBezTo>
                  <a:cubicBezTo>
                    <a:pt x="222256" y="167957"/>
                    <a:pt x="166932" y="217433"/>
                    <a:pt x="110857" y="221714"/>
                  </a:cubicBezTo>
                  <a:cubicBezTo>
                    <a:pt x="36899" y="228935"/>
                    <a:pt x="4519" y="184539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1643" y="52241"/>
                    <a:pt x="50951" y="-1152"/>
                    <a:pt x="110857" y="0"/>
                  </a:cubicBezTo>
                  <a:cubicBezTo>
                    <a:pt x="177630" y="7901"/>
                    <a:pt x="232836" y="41405"/>
                    <a:pt x="221714" y="110857"/>
                  </a:cubicBezTo>
                  <a:cubicBezTo>
                    <a:pt x="224557" y="157850"/>
                    <a:pt x="174909" y="224141"/>
                    <a:pt x="110857" y="221714"/>
                  </a:cubicBezTo>
                  <a:cubicBezTo>
                    <a:pt x="48156" y="231449"/>
                    <a:pt x="-2203" y="169916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" name="Oval 30">
              <a:extLst>
                <a:ext uri="{FF2B5EF4-FFF2-40B4-BE49-F238E27FC236}">
                  <a16:creationId xmlns:a16="http://schemas.microsoft.com/office/drawing/2014/main" id="{28387CD4-A4D7-05FF-15C3-36094B10AA16}"/>
                </a:ext>
              </a:extLst>
            </p:cNvPr>
            <p:cNvSpPr/>
            <p:nvPr/>
          </p:nvSpPr>
          <p:spPr>
            <a:xfrm>
              <a:off x="1425060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8725" y="44851"/>
                    <a:pt x="51351" y="-145"/>
                    <a:pt x="110857" y="0"/>
                  </a:cubicBezTo>
                  <a:cubicBezTo>
                    <a:pt x="160437" y="7378"/>
                    <a:pt x="225974" y="50267"/>
                    <a:pt x="221714" y="110857"/>
                  </a:cubicBezTo>
                  <a:cubicBezTo>
                    <a:pt x="231904" y="160968"/>
                    <a:pt x="167332" y="220167"/>
                    <a:pt x="110857" y="221714"/>
                  </a:cubicBezTo>
                  <a:cubicBezTo>
                    <a:pt x="37337" y="229540"/>
                    <a:pt x="4321" y="180406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6002" y="44169"/>
                    <a:pt x="50770" y="2889"/>
                    <a:pt x="110857" y="0"/>
                  </a:cubicBezTo>
                  <a:cubicBezTo>
                    <a:pt x="164805" y="-4025"/>
                    <a:pt x="217600" y="51009"/>
                    <a:pt x="221714" y="110857"/>
                  </a:cubicBezTo>
                  <a:cubicBezTo>
                    <a:pt x="235972" y="177353"/>
                    <a:pt x="162819" y="233450"/>
                    <a:pt x="110857" y="221714"/>
                  </a:cubicBezTo>
                  <a:cubicBezTo>
                    <a:pt x="56678" y="227262"/>
                    <a:pt x="-5568" y="175302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Oval 31">
              <a:extLst>
                <a:ext uri="{FF2B5EF4-FFF2-40B4-BE49-F238E27FC236}">
                  <a16:creationId xmlns:a16="http://schemas.microsoft.com/office/drawing/2014/main" id="{D3A8EC5D-DFF7-DDE1-0147-724D8F9CE449}"/>
                </a:ext>
              </a:extLst>
            </p:cNvPr>
            <p:cNvSpPr/>
            <p:nvPr/>
          </p:nvSpPr>
          <p:spPr>
            <a:xfrm>
              <a:off x="2526737" y="5458923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6715" y="48772"/>
                    <a:pt x="60075" y="5724"/>
                    <a:pt x="110857" y="0"/>
                  </a:cubicBezTo>
                  <a:cubicBezTo>
                    <a:pt x="163223" y="-2443"/>
                    <a:pt x="223933" y="50133"/>
                    <a:pt x="221714" y="110857"/>
                  </a:cubicBezTo>
                  <a:cubicBezTo>
                    <a:pt x="233421" y="170911"/>
                    <a:pt x="162909" y="231448"/>
                    <a:pt x="110857" y="221714"/>
                  </a:cubicBezTo>
                  <a:cubicBezTo>
                    <a:pt x="53350" y="233143"/>
                    <a:pt x="946" y="181734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9296" y="41311"/>
                    <a:pt x="39816" y="8542"/>
                    <a:pt x="110857" y="0"/>
                  </a:cubicBezTo>
                  <a:cubicBezTo>
                    <a:pt x="169909" y="-10690"/>
                    <a:pt x="219752" y="52074"/>
                    <a:pt x="221714" y="110857"/>
                  </a:cubicBezTo>
                  <a:cubicBezTo>
                    <a:pt x="223448" y="176109"/>
                    <a:pt x="172370" y="212615"/>
                    <a:pt x="110857" y="221714"/>
                  </a:cubicBezTo>
                  <a:cubicBezTo>
                    <a:pt x="49034" y="226532"/>
                    <a:pt x="-3546" y="171145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09101877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Oval 34">
              <a:extLst>
                <a:ext uri="{FF2B5EF4-FFF2-40B4-BE49-F238E27FC236}">
                  <a16:creationId xmlns:a16="http://schemas.microsoft.com/office/drawing/2014/main" id="{3A8F1D1E-1A2D-9C29-DA86-5C4A892C9474}"/>
                </a:ext>
              </a:extLst>
            </p:cNvPr>
            <p:cNvSpPr/>
            <p:nvPr/>
          </p:nvSpPr>
          <p:spPr>
            <a:xfrm>
              <a:off x="1792286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4809" y="51379"/>
                    <a:pt x="45897" y="14747"/>
                    <a:pt x="110857" y="0"/>
                  </a:cubicBezTo>
                  <a:cubicBezTo>
                    <a:pt x="173883" y="-2436"/>
                    <a:pt x="227063" y="47194"/>
                    <a:pt x="221714" y="110857"/>
                  </a:cubicBezTo>
                  <a:cubicBezTo>
                    <a:pt x="220101" y="159872"/>
                    <a:pt x="165673" y="214894"/>
                    <a:pt x="110857" y="221714"/>
                  </a:cubicBezTo>
                  <a:cubicBezTo>
                    <a:pt x="50480" y="213931"/>
                    <a:pt x="11386" y="179214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4792" y="61006"/>
                    <a:pt x="41521" y="-6047"/>
                    <a:pt x="110857" y="0"/>
                  </a:cubicBezTo>
                  <a:cubicBezTo>
                    <a:pt x="159919" y="1575"/>
                    <a:pt x="234753" y="47743"/>
                    <a:pt x="221714" y="110857"/>
                  </a:cubicBezTo>
                  <a:cubicBezTo>
                    <a:pt x="226747" y="170555"/>
                    <a:pt x="180033" y="214586"/>
                    <a:pt x="110857" y="221714"/>
                  </a:cubicBezTo>
                  <a:cubicBezTo>
                    <a:pt x="41026" y="222427"/>
                    <a:pt x="-1777" y="178317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7911187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Oval 35">
              <a:extLst>
                <a:ext uri="{FF2B5EF4-FFF2-40B4-BE49-F238E27FC236}">
                  <a16:creationId xmlns:a16="http://schemas.microsoft.com/office/drawing/2014/main" id="{D614B9A1-5BDC-7F84-CD36-1B514C63862F}"/>
                </a:ext>
              </a:extLst>
            </p:cNvPr>
            <p:cNvSpPr/>
            <p:nvPr/>
          </p:nvSpPr>
          <p:spPr>
            <a:xfrm>
              <a:off x="2159512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342" y="43886"/>
                    <a:pt x="55251" y="-2617"/>
                    <a:pt x="110857" y="0"/>
                  </a:cubicBezTo>
                  <a:cubicBezTo>
                    <a:pt x="167326" y="-1547"/>
                    <a:pt x="219613" y="49148"/>
                    <a:pt x="221714" y="110857"/>
                  </a:cubicBezTo>
                  <a:cubicBezTo>
                    <a:pt x="213907" y="168645"/>
                    <a:pt x="159673" y="217973"/>
                    <a:pt x="110857" y="221714"/>
                  </a:cubicBezTo>
                  <a:cubicBezTo>
                    <a:pt x="46601" y="223945"/>
                    <a:pt x="-7435" y="185223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2462" y="51295"/>
                    <a:pt x="52391" y="1479"/>
                    <a:pt x="110857" y="0"/>
                  </a:cubicBezTo>
                  <a:cubicBezTo>
                    <a:pt x="172683" y="5118"/>
                    <a:pt x="214124" y="53548"/>
                    <a:pt x="221714" y="110857"/>
                  </a:cubicBezTo>
                  <a:cubicBezTo>
                    <a:pt x="227115" y="169289"/>
                    <a:pt x="171483" y="218822"/>
                    <a:pt x="110857" y="221714"/>
                  </a:cubicBezTo>
                  <a:cubicBezTo>
                    <a:pt x="40315" y="222280"/>
                    <a:pt x="-2961" y="168589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15" name="Straight Connector 39">
              <a:extLst>
                <a:ext uri="{FF2B5EF4-FFF2-40B4-BE49-F238E27FC236}">
                  <a16:creationId xmlns:a16="http://schemas.microsoft.com/office/drawing/2014/main" id="{6AB2108F-4FE1-D35C-28BD-01D66C966CAC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 flipH="1">
              <a:off x="1535917" y="5214686"/>
              <a:ext cx="145513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41">
              <a:extLst>
                <a:ext uri="{FF2B5EF4-FFF2-40B4-BE49-F238E27FC236}">
                  <a16:creationId xmlns:a16="http://schemas.microsoft.com/office/drawing/2014/main" id="{716E52C4-D228-B19D-B643-28AAF2DF3A9E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1681430" y="5214686"/>
              <a:ext cx="221713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3">
              <a:extLst>
                <a:ext uri="{FF2B5EF4-FFF2-40B4-BE49-F238E27FC236}">
                  <a16:creationId xmlns:a16="http://schemas.microsoft.com/office/drawing/2014/main" id="{53CD03BC-02D5-D2FA-6D3E-FE0284937A2B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>
              <a:off x="1681430" y="5214686"/>
              <a:ext cx="588939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5">
              <a:extLst>
                <a:ext uri="{FF2B5EF4-FFF2-40B4-BE49-F238E27FC236}">
                  <a16:creationId xmlns:a16="http://schemas.microsoft.com/office/drawing/2014/main" id="{2AC2E39A-1B50-7B9B-1454-BFEB4F746D63}"/>
                </a:ext>
              </a:extLst>
            </p:cNvPr>
            <p:cNvCxnSpPr>
              <a:stCxn id="6" idx="4"/>
              <a:endCxn id="12" idx="0"/>
            </p:cNvCxnSpPr>
            <p:nvPr/>
          </p:nvCxnSpPr>
          <p:spPr>
            <a:xfrm>
              <a:off x="1681430" y="5214686"/>
              <a:ext cx="956164" cy="244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7">
              <a:extLst>
                <a:ext uri="{FF2B5EF4-FFF2-40B4-BE49-F238E27FC236}">
                  <a16:creationId xmlns:a16="http://schemas.microsoft.com/office/drawing/2014/main" id="{44D07DEE-89AE-E4A7-B78B-A086A7B7905C}"/>
                </a:ext>
              </a:extLst>
            </p:cNvPr>
            <p:cNvCxnSpPr>
              <a:stCxn id="7" idx="4"/>
              <a:endCxn id="11" idx="0"/>
            </p:cNvCxnSpPr>
            <p:nvPr/>
          </p:nvCxnSpPr>
          <p:spPr>
            <a:xfrm flipH="1">
              <a:off x="1535917" y="5211999"/>
              <a:ext cx="512739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9">
              <a:extLst>
                <a:ext uri="{FF2B5EF4-FFF2-40B4-BE49-F238E27FC236}">
                  <a16:creationId xmlns:a16="http://schemas.microsoft.com/office/drawing/2014/main" id="{EA4A8E5B-01E5-F60D-FFB0-73D94D1989A8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 flipH="1">
              <a:off x="1903143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1">
              <a:extLst>
                <a:ext uri="{FF2B5EF4-FFF2-40B4-BE49-F238E27FC236}">
                  <a16:creationId xmlns:a16="http://schemas.microsoft.com/office/drawing/2014/main" id="{B54B8CA8-88F8-EFAB-6273-643C1CEE36D8}"/>
                </a:ext>
              </a:extLst>
            </p:cNvPr>
            <p:cNvCxnSpPr>
              <a:stCxn id="7" idx="4"/>
              <a:endCxn id="10" idx="0"/>
            </p:cNvCxnSpPr>
            <p:nvPr/>
          </p:nvCxnSpPr>
          <p:spPr>
            <a:xfrm>
              <a:off x="2048656" y="5211999"/>
              <a:ext cx="2217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8947AB2D-051B-9F84-082F-0D98D84F852C}"/>
                </a:ext>
              </a:extLst>
            </p:cNvPr>
            <p:cNvCxnSpPr>
              <a:stCxn id="7" idx="4"/>
              <a:endCxn id="12" idx="0"/>
            </p:cNvCxnSpPr>
            <p:nvPr/>
          </p:nvCxnSpPr>
          <p:spPr>
            <a:xfrm>
              <a:off x="2048656" y="5211999"/>
              <a:ext cx="588938" cy="2469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5">
              <a:extLst>
                <a:ext uri="{FF2B5EF4-FFF2-40B4-BE49-F238E27FC236}">
                  <a16:creationId xmlns:a16="http://schemas.microsoft.com/office/drawing/2014/main" id="{100CA77F-6CF5-4AF2-38C6-1F065EC3E4BA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1535917" y="5211999"/>
              <a:ext cx="879965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7">
              <a:extLst>
                <a:ext uri="{FF2B5EF4-FFF2-40B4-BE49-F238E27FC236}">
                  <a16:creationId xmlns:a16="http://schemas.microsoft.com/office/drawing/2014/main" id="{5DE32784-455D-568A-47D1-545156DBFE0C}"/>
                </a:ext>
              </a:extLst>
            </p:cNvPr>
            <p:cNvCxnSpPr>
              <a:cxnSpLocks/>
              <a:stCxn id="8" idx="4"/>
              <a:endCxn id="9" idx="0"/>
            </p:cNvCxnSpPr>
            <p:nvPr/>
          </p:nvCxnSpPr>
          <p:spPr>
            <a:xfrm flipH="1">
              <a:off x="1903143" y="5211999"/>
              <a:ext cx="512739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0">
              <a:extLst>
                <a:ext uri="{FF2B5EF4-FFF2-40B4-BE49-F238E27FC236}">
                  <a16:creationId xmlns:a16="http://schemas.microsoft.com/office/drawing/2014/main" id="{2D43A0E5-1AB9-4B96-75C8-3271C1A0B569}"/>
                </a:ext>
              </a:extLst>
            </p:cNvPr>
            <p:cNvCxnSpPr>
              <a:stCxn id="8" idx="4"/>
              <a:endCxn id="10" idx="0"/>
            </p:cNvCxnSpPr>
            <p:nvPr/>
          </p:nvCxnSpPr>
          <p:spPr>
            <a:xfrm flipH="1">
              <a:off x="2270369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2">
              <a:extLst>
                <a:ext uri="{FF2B5EF4-FFF2-40B4-BE49-F238E27FC236}">
                  <a16:creationId xmlns:a16="http://schemas.microsoft.com/office/drawing/2014/main" id="{4831B085-8DE7-B0EE-5828-3916145D5E82}"/>
                </a:ext>
              </a:extLst>
            </p:cNvPr>
            <p:cNvCxnSpPr>
              <a:stCxn id="8" idx="4"/>
              <a:endCxn id="12" idx="7"/>
            </p:cNvCxnSpPr>
            <p:nvPr/>
          </p:nvCxnSpPr>
          <p:spPr>
            <a:xfrm>
              <a:off x="2415882" y="5211999"/>
              <a:ext cx="221712" cy="2469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4">
              <a:extLst>
                <a:ext uri="{FF2B5EF4-FFF2-40B4-BE49-F238E27FC236}">
                  <a16:creationId xmlns:a16="http://schemas.microsoft.com/office/drawing/2014/main" id="{1DFDE1FD-F01C-FACF-0BA7-06F88875A726}"/>
                </a:ext>
              </a:extLst>
            </p:cNvPr>
            <p:cNvCxnSpPr>
              <a:stCxn id="11" idx="4"/>
              <a:endCxn id="13" idx="0"/>
            </p:cNvCxnSpPr>
            <p:nvPr/>
          </p:nvCxnSpPr>
          <p:spPr>
            <a:xfrm>
              <a:off x="1535917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6">
              <a:extLst>
                <a:ext uri="{FF2B5EF4-FFF2-40B4-BE49-F238E27FC236}">
                  <a16:creationId xmlns:a16="http://schemas.microsoft.com/office/drawing/2014/main" id="{127EACF4-A25A-98C1-48EB-79CB50A51FFD}"/>
                </a:ext>
              </a:extLst>
            </p:cNvPr>
            <p:cNvCxnSpPr>
              <a:stCxn id="9" idx="4"/>
              <a:endCxn id="13" idx="0"/>
            </p:cNvCxnSpPr>
            <p:nvPr/>
          </p:nvCxnSpPr>
          <p:spPr>
            <a:xfrm>
              <a:off x="1903143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8">
              <a:extLst>
                <a:ext uri="{FF2B5EF4-FFF2-40B4-BE49-F238E27FC236}">
                  <a16:creationId xmlns:a16="http://schemas.microsoft.com/office/drawing/2014/main" id="{E4E1B6C3-1C65-7988-0E9F-38A55C00F241}"/>
                </a:ext>
              </a:extLst>
            </p:cNvPr>
            <p:cNvCxnSpPr>
              <a:stCxn id="10" idx="4"/>
              <a:endCxn id="13" idx="0"/>
            </p:cNvCxnSpPr>
            <p:nvPr/>
          </p:nvCxnSpPr>
          <p:spPr>
            <a:xfrm flipH="1">
              <a:off x="1903143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70">
              <a:extLst>
                <a:ext uri="{FF2B5EF4-FFF2-40B4-BE49-F238E27FC236}">
                  <a16:creationId xmlns:a16="http://schemas.microsoft.com/office/drawing/2014/main" id="{3D4E81C0-8CEB-6C80-87FB-C0DF7EB67C26}"/>
                </a:ext>
              </a:extLst>
            </p:cNvPr>
            <p:cNvCxnSpPr>
              <a:stCxn id="12" idx="4"/>
              <a:endCxn id="13" idx="0"/>
            </p:cNvCxnSpPr>
            <p:nvPr/>
          </p:nvCxnSpPr>
          <p:spPr>
            <a:xfrm flipH="1">
              <a:off x="1903143" y="5680636"/>
              <a:ext cx="734451" cy="2308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72">
              <a:extLst>
                <a:ext uri="{FF2B5EF4-FFF2-40B4-BE49-F238E27FC236}">
                  <a16:creationId xmlns:a16="http://schemas.microsoft.com/office/drawing/2014/main" id="{D324E6CA-01DE-BDDE-ADFF-4C96E0F1DB9B}"/>
                </a:ext>
              </a:extLst>
            </p:cNvPr>
            <p:cNvCxnSpPr>
              <a:stCxn id="11" idx="4"/>
              <a:endCxn id="14" idx="0"/>
            </p:cNvCxnSpPr>
            <p:nvPr/>
          </p:nvCxnSpPr>
          <p:spPr>
            <a:xfrm>
              <a:off x="1535917" y="5673953"/>
              <a:ext cx="734452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74">
              <a:extLst>
                <a:ext uri="{FF2B5EF4-FFF2-40B4-BE49-F238E27FC236}">
                  <a16:creationId xmlns:a16="http://schemas.microsoft.com/office/drawing/2014/main" id="{DDEC42D8-F6F9-F8C1-DE6C-6E4AF09F63DF}"/>
                </a:ext>
              </a:extLst>
            </p:cNvPr>
            <p:cNvCxnSpPr>
              <a:stCxn id="9" idx="4"/>
              <a:endCxn id="14" idx="0"/>
            </p:cNvCxnSpPr>
            <p:nvPr/>
          </p:nvCxnSpPr>
          <p:spPr>
            <a:xfrm>
              <a:off x="1903143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76">
              <a:extLst>
                <a:ext uri="{FF2B5EF4-FFF2-40B4-BE49-F238E27FC236}">
                  <a16:creationId xmlns:a16="http://schemas.microsoft.com/office/drawing/2014/main" id="{2502594B-5B8A-2E36-484F-1AED6C85DDD2}"/>
                </a:ext>
              </a:extLst>
            </p:cNvPr>
            <p:cNvCxnSpPr>
              <a:cxnSpLocks/>
              <a:stCxn id="10" idx="4"/>
              <a:endCxn id="14" idx="0"/>
            </p:cNvCxnSpPr>
            <p:nvPr/>
          </p:nvCxnSpPr>
          <p:spPr>
            <a:xfrm>
              <a:off x="2270369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79">
              <a:extLst>
                <a:ext uri="{FF2B5EF4-FFF2-40B4-BE49-F238E27FC236}">
                  <a16:creationId xmlns:a16="http://schemas.microsoft.com/office/drawing/2014/main" id="{A0D27170-BBEE-48C2-A80B-234A5332EBE6}"/>
                </a:ext>
              </a:extLst>
            </p:cNvPr>
            <p:cNvCxnSpPr>
              <a:stCxn id="12" idx="4"/>
              <a:endCxn id="14" idx="0"/>
            </p:cNvCxnSpPr>
            <p:nvPr/>
          </p:nvCxnSpPr>
          <p:spPr>
            <a:xfrm flipH="1">
              <a:off x="2270369" y="5680636"/>
              <a:ext cx="367225" cy="2308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E1FFCDC4-7E45-77A2-234B-CD6B9EBDD726}"/>
              </a:ext>
            </a:extLst>
          </p:cNvPr>
          <p:cNvGrpSpPr/>
          <p:nvPr/>
        </p:nvGrpSpPr>
        <p:grpSpPr>
          <a:xfrm rot="16200000">
            <a:off x="4474675" y="3672414"/>
            <a:ext cx="1237311" cy="1478997"/>
            <a:chOff x="3473946" y="4990286"/>
            <a:chExt cx="956165" cy="1142934"/>
          </a:xfrm>
        </p:grpSpPr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30F81586-0484-052A-AD26-D11CA0BD7D88}"/>
                </a:ext>
              </a:extLst>
            </p:cNvPr>
            <p:cNvSpPr/>
            <p:nvPr/>
          </p:nvSpPr>
          <p:spPr>
            <a:xfrm>
              <a:off x="3473946" y="4992973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13846" y="48754"/>
                    <a:pt x="39405" y="-6299"/>
                    <a:pt x="110857" y="0"/>
                  </a:cubicBezTo>
                  <a:cubicBezTo>
                    <a:pt x="177444" y="5679"/>
                    <a:pt x="218670" y="46437"/>
                    <a:pt x="221714" y="110857"/>
                  </a:cubicBezTo>
                  <a:cubicBezTo>
                    <a:pt x="220171" y="175310"/>
                    <a:pt x="178831" y="213579"/>
                    <a:pt x="110857" y="221714"/>
                  </a:cubicBezTo>
                  <a:cubicBezTo>
                    <a:pt x="39135" y="215453"/>
                    <a:pt x="-1169" y="181764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831" y="55171"/>
                    <a:pt x="49775" y="3718"/>
                    <a:pt x="110857" y="0"/>
                  </a:cubicBezTo>
                  <a:cubicBezTo>
                    <a:pt x="170629" y="1621"/>
                    <a:pt x="218887" y="36056"/>
                    <a:pt x="221714" y="110857"/>
                  </a:cubicBezTo>
                  <a:cubicBezTo>
                    <a:pt x="225183" y="169420"/>
                    <a:pt x="170182" y="222779"/>
                    <a:pt x="110857" y="221714"/>
                  </a:cubicBezTo>
                  <a:cubicBezTo>
                    <a:pt x="46398" y="224076"/>
                    <a:pt x="5892" y="162141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9826742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99C0A650-2B52-F759-FA7D-814203158A55}"/>
                </a:ext>
              </a:extLst>
            </p:cNvPr>
            <p:cNvSpPr/>
            <p:nvPr/>
          </p:nvSpPr>
          <p:spPr>
            <a:xfrm>
              <a:off x="3841172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662" y="47689"/>
                    <a:pt x="59061" y="-5644"/>
                    <a:pt x="110857" y="0"/>
                  </a:cubicBezTo>
                  <a:cubicBezTo>
                    <a:pt x="169404" y="1818"/>
                    <a:pt x="225754" y="52640"/>
                    <a:pt x="221714" y="110857"/>
                  </a:cubicBezTo>
                  <a:cubicBezTo>
                    <a:pt x="218827" y="185737"/>
                    <a:pt x="159433" y="215595"/>
                    <a:pt x="110857" y="221714"/>
                  </a:cubicBezTo>
                  <a:cubicBezTo>
                    <a:pt x="49424" y="217305"/>
                    <a:pt x="7399" y="17617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13138" y="51263"/>
                    <a:pt x="50304" y="6911"/>
                    <a:pt x="110857" y="0"/>
                  </a:cubicBezTo>
                  <a:cubicBezTo>
                    <a:pt x="171697" y="-4760"/>
                    <a:pt x="228463" y="45245"/>
                    <a:pt x="221714" y="110857"/>
                  </a:cubicBezTo>
                  <a:cubicBezTo>
                    <a:pt x="230934" y="181649"/>
                    <a:pt x="168423" y="208010"/>
                    <a:pt x="110857" y="221714"/>
                  </a:cubicBezTo>
                  <a:cubicBezTo>
                    <a:pt x="35749" y="227557"/>
                    <a:pt x="6844" y="184080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7876019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7" name="Oval 82">
              <a:extLst>
                <a:ext uri="{FF2B5EF4-FFF2-40B4-BE49-F238E27FC236}">
                  <a16:creationId xmlns:a16="http://schemas.microsoft.com/office/drawing/2014/main" id="{9D75FD32-1BF1-F8F1-F901-1E304B42F10A}"/>
                </a:ext>
              </a:extLst>
            </p:cNvPr>
            <p:cNvSpPr/>
            <p:nvPr/>
          </p:nvSpPr>
          <p:spPr>
            <a:xfrm>
              <a:off x="4208398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7421" y="62288"/>
                    <a:pt x="45125" y="10044"/>
                    <a:pt x="110857" y="0"/>
                  </a:cubicBezTo>
                  <a:cubicBezTo>
                    <a:pt x="175604" y="4328"/>
                    <a:pt x="229173" y="55578"/>
                    <a:pt x="221714" y="110857"/>
                  </a:cubicBezTo>
                  <a:cubicBezTo>
                    <a:pt x="225861" y="160629"/>
                    <a:pt x="171829" y="224191"/>
                    <a:pt x="110857" y="221714"/>
                  </a:cubicBezTo>
                  <a:cubicBezTo>
                    <a:pt x="38779" y="221448"/>
                    <a:pt x="-3939" y="169771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5861" y="51507"/>
                    <a:pt x="53782" y="5380"/>
                    <a:pt x="110857" y="0"/>
                  </a:cubicBezTo>
                  <a:cubicBezTo>
                    <a:pt x="168828" y="3074"/>
                    <a:pt x="232881" y="43968"/>
                    <a:pt x="221714" y="110857"/>
                  </a:cubicBezTo>
                  <a:cubicBezTo>
                    <a:pt x="219958" y="168971"/>
                    <a:pt x="163174" y="230246"/>
                    <a:pt x="110857" y="221714"/>
                  </a:cubicBezTo>
                  <a:cubicBezTo>
                    <a:pt x="49045" y="211506"/>
                    <a:pt x="8483" y="177530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2562501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8" name="Oval 83">
              <a:extLst>
                <a:ext uri="{FF2B5EF4-FFF2-40B4-BE49-F238E27FC236}">
                  <a16:creationId xmlns:a16="http://schemas.microsoft.com/office/drawing/2014/main" id="{168D3776-61D1-A011-0268-12ABCD5ED848}"/>
                </a:ext>
              </a:extLst>
            </p:cNvPr>
            <p:cNvSpPr/>
            <p:nvPr/>
          </p:nvSpPr>
          <p:spPr>
            <a:xfrm>
              <a:off x="3695659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10281" y="55991"/>
                    <a:pt x="46379" y="14807"/>
                    <a:pt x="110857" y="0"/>
                  </a:cubicBezTo>
                  <a:cubicBezTo>
                    <a:pt x="185661" y="-3568"/>
                    <a:pt x="211112" y="60544"/>
                    <a:pt x="221714" y="110857"/>
                  </a:cubicBezTo>
                  <a:cubicBezTo>
                    <a:pt x="229230" y="180243"/>
                    <a:pt x="162430" y="227643"/>
                    <a:pt x="110857" y="221714"/>
                  </a:cubicBezTo>
                  <a:cubicBezTo>
                    <a:pt x="38775" y="227714"/>
                    <a:pt x="11966" y="177206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1762" y="39451"/>
                    <a:pt x="57177" y="5095"/>
                    <a:pt x="110857" y="0"/>
                  </a:cubicBezTo>
                  <a:cubicBezTo>
                    <a:pt x="181659" y="10157"/>
                    <a:pt x="231379" y="49666"/>
                    <a:pt x="221714" y="110857"/>
                  </a:cubicBezTo>
                  <a:cubicBezTo>
                    <a:pt x="216047" y="158026"/>
                    <a:pt x="170751" y="220208"/>
                    <a:pt x="110857" y="221714"/>
                  </a:cubicBezTo>
                  <a:cubicBezTo>
                    <a:pt x="48612" y="219148"/>
                    <a:pt x="1856" y="172309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4076488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9" name="Oval 84">
              <a:extLst>
                <a:ext uri="{FF2B5EF4-FFF2-40B4-BE49-F238E27FC236}">
                  <a16:creationId xmlns:a16="http://schemas.microsoft.com/office/drawing/2014/main" id="{1455942F-66F4-582F-F300-3805D31E0463}"/>
                </a:ext>
              </a:extLst>
            </p:cNvPr>
            <p:cNvSpPr/>
            <p:nvPr/>
          </p:nvSpPr>
          <p:spPr>
            <a:xfrm>
              <a:off x="4062885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2259" y="50457"/>
                    <a:pt x="39357" y="5149"/>
                    <a:pt x="110857" y="0"/>
                  </a:cubicBezTo>
                  <a:cubicBezTo>
                    <a:pt x="179196" y="-13070"/>
                    <a:pt x="226080" y="58534"/>
                    <a:pt x="221714" y="110857"/>
                  </a:cubicBezTo>
                  <a:cubicBezTo>
                    <a:pt x="222219" y="169433"/>
                    <a:pt x="170846" y="218598"/>
                    <a:pt x="110857" y="221714"/>
                  </a:cubicBezTo>
                  <a:cubicBezTo>
                    <a:pt x="38388" y="211518"/>
                    <a:pt x="1557" y="182161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6543" y="57069"/>
                    <a:pt x="47232" y="-5943"/>
                    <a:pt x="110857" y="0"/>
                  </a:cubicBezTo>
                  <a:cubicBezTo>
                    <a:pt x="171127" y="-4413"/>
                    <a:pt x="220409" y="63554"/>
                    <a:pt x="221714" y="110857"/>
                  </a:cubicBezTo>
                  <a:cubicBezTo>
                    <a:pt x="217619" y="167073"/>
                    <a:pt x="171842" y="230212"/>
                    <a:pt x="110857" y="221714"/>
                  </a:cubicBezTo>
                  <a:cubicBezTo>
                    <a:pt x="50058" y="210576"/>
                    <a:pt x="-3633" y="171003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9744352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0" name="Oval 87">
              <a:extLst>
                <a:ext uri="{FF2B5EF4-FFF2-40B4-BE49-F238E27FC236}">
                  <a16:creationId xmlns:a16="http://schemas.microsoft.com/office/drawing/2014/main" id="{2CE39C69-AE39-9F05-AA99-0253E0C92F2E}"/>
                </a:ext>
              </a:extLst>
            </p:cNvPr>
            <p:cNvSpPr/>
            <p:nvPr/>
          </p:nvSpPr>
          <p:spPr>
            <a:xfrm>
              <a:off x="3695659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1468" y="51916"/>
                    <a:pt x="49107" y="5646"/>
                    <a:pt x="110857" y="0"/>
                  </a:cubicBezTo>
                  <a:cubicBezTo>
                    <a:pt x="175289" y="2624"/>
                    <a:pt x="219826" y="47033"/>
                    <a:pt x="221714" y="110857"/>
                  </a:cubicBezTo>
                  <a:cubicBezTo>
                    <a:pt x="231969" y="174687"/>
                    <a:pt x="164745" y="227672"/>
                    <a:pt x="110857" y="221714"/>
                  </a:cubicBezTo>
                  <a:cubicBezTo>
                    <a:pt x="61133" y="219020"/>
                    <a:pt x="907" y="181851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1084" y="48397"/>
                    <a:pt x="50721" y="-934"/>
                    <a:pt x="110857" y="0"/>
                  </a:cubicBezTo>
                  <a:cubicBezTo>
                    <a:pt x="171667" y="3975"/>
                    <a:pt x="224974" y="50925"/>
                    <a:pt x="221714" y="110857"/>
                  </a:cubicBezTo>
                  <a:cubicBezTo>
                    <a:pt x="218008" y="176512"/>
                    <a:pt x="169965" y="221019"/>
                    <a:pt x="110857" y="221714"/>
                  </a:cubicBezTo>
                  <a:cubicBezTo>
                    <a:pt x="39324" y="220822"/>
                    <a:pt x="-882" y="158228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223256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1" name="Oval 88">
              <a:extLst>
                <a:ext uri="{FF2B5EF4-FFF2-40B4-BE49-F238E27FC236}">
                  <a16:creationId xmlns:a16="http://schemas.microsoft.com/office/drawing/2014/main" id="{57982F8B-5E9D-77CE-5D3D-FC6E8DE4D716}"/>
                </a:ext>
              </a:extLst>
            </p:cNvPr>
            <p:cNvSpPr/>
            <p:nvPr/>
          </p:nvSpPr>
          <p:spPr>
            <a:xfrm>
              <a:off x="4062885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8424" y="59231"/>
                    <a:pt x="47892" y="-594"/>
                    <a:pt x="110857" y="0"/>
                  </a:cubicBezTo>
                  <a:cubicBezTo>
                    <a:pt x="184828" y="-6768"/>
                    <a:pt x="217954" y="52008"/>
                    <a:pt x="221714" y="110857"/>
                  </a:cubicBezTo>
                  <a:cubicBezTo>
                    <a:pt x="220871" y="160844"/>
                    <a:pt x="180925" y="231784"/>
                    <a:pt x="110857" y="221714"/>
                  </a:cubicBezTo>
                  <a:cubicBezTo>
                    <a:pt x="40419" y="212681"/>
                    <a:pt x="-1987" y="15888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3707" y="61696"/>
                    <a:pt x="50259" y="3428"/>
                    <a:pt x="110857" y="0"/>
                  </a:cubicBezTo>
                  <a:cubicBezTo>
                    <a:pt x="162328" y="-4621"/>
                    <a:pt x="225260" y="46532"/>
                    <a:pt x="221714" y="110857"/>
                  </a:cubicBezTo>
                  <a:cubicBezTo>
                    <a:pt x="216547" y="157981"/>
                    <a:pt x="174848" y="214507"/>
                    <a:pt x="110857" y="221714"/>
                  </a:cubicBezTo>
                  <a:cubicBezTo>
                    <a:pt x="51843" y="231793"/>
                    <a:pt x="-6609" y="159617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174933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42" name="Straight Connector 90">
              <a:extLst>
                <a:ext uri="{FF2B5EF4-FFF2-40B4-BE49-F238E27FC236}">
                  <a16:creationId xmlns:a16="http://schemas.microsoft.com/office/drawing/2014/main" id="{2AA4D570-BCC1-1C7F-C54C-37948022EEB7}"/>
                </a:ext>
              </a:extLst>
            </p:cNvPr>
            <p:cNvCxnSpPr>
              <a:cxnSpLocks/>
              <a:stCxn id="35" idx="4"/>
              <a:endCxn id="38" idx="0"/>
            </p:cNvCxnSpPr>
            <p:nvPr/>
          </p:nvCxnSpPr>
          <p:spPr>
            <a:xfrm>
              <a:off x="3584803" y="5214686"/>
              <a:ext cx="221713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91">
              <a:extLst>
                <a:ext uri="{FF2B5EF4-FFF2-40B4-BE49-F238E27FC236}">
                  <a16:creationId xmlns:a16="http://schemas.microsoft.com/office/drawing/2014/main" id="{AB0C47AC-9ED3-7E34-9075-966B8A70F750}"/>
                </a:ext>
              </a:extLst>
            </p:cNvPr>
            <p:cNvCxnSpPr>
              <a:cxnSpLocks/>
              <a:stCxn id="35" idx="4"/>
              <a:endCxn id="39" idx="0"/>
            </p:cNvCxnSpPr>
            <p:nvPr/>
          </p:nvCxnSpPr>
          <p:spPr>
            <a:xfrm>
              <a:off x="3584803" y="5214686"/>
              <a:ext cx="588939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94">
              <a:extLst>
                <a:ext uri="{FF2B5EF4-FFF2-40B4-BE49-F238E27FC236}">
                  <a16:creationId xmlns:a16="http://schemas.microsoft.com/office/drawing/2014/main" id="{E87A1B3D-D830-A1D7-4687-A85F7BB43E27}"/>
                </a:ext>
              </a:extLst>
            </p:cNvPr>
            <p:cNvCxnSpPr>
              <a:cxnSpLocks/>
              <a:stCxn id="36" idx="4"/>
              <a:endCxn id="38" idx="0"/>
            </p:cNvCxnSpPr>
            <p:nvPr/>
          </p:nvCxnSpPr>
          <p:spPr>
            <a:xfrm flipH="1">
              <a:off x="3806516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95">
              <a:extLst>
                <a:ext uri="{FF2B5EF4-FFF2-40B4-BE49-F238E27FC236}">
                  <a16:creationId xmlns:a16="http://schemas.microsoft.com/office/drawing/2014/main" id="{E834011A-B87E-E0E8-A6D9-DFEF1E1ABCB8}"/>
                </a:ext>
              </a:extLst>
            </p:cNvPr>
            <p:cNvCxnSpPr>
              <a:cxnSpLocks/>
              <a:stCxn id="36" idx="4"/>
              <a:endCxn id="39" idx="0"/>
            </p:cNvCxnSpPr>
            <p:nvPr/>
          </p:nvCxnSpPr>
          <p:spPr>
            <a:xfrm>
              <a:off x="3952029" y="5211999"/>
              <a:ext cx="2217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98">
              <a:extLst>
                <a:ext uri="{FF2B5EF4-FFF2-40B4-BE49-F238E27FC236}">
                  <a16:creationId xmlns:a16="http://schemas.microsoft.com/office/drawing/2014/main" id="{46B161EA-CFDF-8622-B2C4-0650D5A3DC3D}"/>
                </a:ext>
              </a:extLst>
            </p:cNvPr>
            <p:cNvCxnSpPr>
              <a:cxnSpLocks/>
              <a:stCxn id="37" idx="4"/>
              <a:endCxn id="38" idx="0"/>
            </p:cNvCxnSpPr>
            <p:nvPr/>
          </p:nvCxnSpPr>
          <p:spPr>
            <a:xfrm flipH="1">
              <a:off x="3806516" y="5211999"/>
              <a:ext cx="512739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99">
              <a:extLst>
                <a:ext uri="{FF2B5EF4-FFF2-40B4-BE49-F238E27FC236}">
                  <a16:creationId xmlns:a16="http://schemas.microsoft.com/office/drawing/2014/main" id="{2B293CB6-D25E-E5AC-B234-2A09BE25EA05}"/>
                </a:ext>
              </a:extLst>
            </p:cNvPr>
            <p:cNvCxnSpPr>
              <a:cxnSpLocks/>
              <a:stCxn id="37" idx="4"/>
              <a:endCxn id="39" idx="0"/>
            </p:cNvCxnSpPr>
            <p:nvPr/>
          </p:nvCxnSpPr>
          <p:spPr>
            <a:xfrm flipH="1">
              <a:off x="4173742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2">
              <a:extLst>
                <a:ext uri="{FF2B5EF4-FFF2-40B4-BE49-F238E27FC236}">
                  <a16:creationId xmlns:a16="http://schemas.microsoft.com/office/drawing/2014/main" id="{40638DE0-7B7B-6EF9-70E3-FA0AE239514A}"/>
                </a:ext>
              </a:extLst>
            </p:cNvPr>
            <p:cNvCxnSpPr>
              <a:cxnSpLocks/>
              <a:stCxn id="38" idx="4"/>
              <a:endCxn id="40" idx="0"/>
            </p:cNvCxnSpPr>
            <p:nvPr/>
          </p:nvCxnSpPr>
          <p:spPr>
            <a:xfrm>
              <a:off x="3806516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103">
              <a:extLst>
                <a:ext uri="{FF2B5EF4-FFF2-40B4-BE49-F238E27FC236}">
                  <a16:creationId xmlns:a16="http://schemas.microsoft.com/office/drawing/2014/main" id="{D43DDEDB-1E0A-BB12-4D53-CBED440B5990}"/>
                </a:ext>
              </a:extLst>
            </p:cNvPr>
            <p:cNvCxnSpPr>
              <a:cxnSpLocks/>
              <a:stCxn id="39" idx="4"/>
              <a:endCxn id="40" idx="0"/>
            </p:cNvCxnSpPr>
            <p:nvPr/>
          </p:nvCxnSpPr>
          <p:spPr>
            <a:xfrm flipH="1">
              <a:off x="3806516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106">
              <a:extLst>
                <a:ext uri="{FF2B5EF4-FFF2-40B4-BE49-F238E27FC236}">
                  <a16:creationId xmlns:a16="http://schemas.microsoft.com/office/drawing/2014/main" id="{4628D1DC-01B7-0526-2913-F8AB16A73F26}"/>
                </a:ext>
              </a:extLst>
            </p:cNvPr>
            <p:cNvCxnSpPr>
              <a:cxnSpLocks/>
              <a:stCxn id="38" idx="4"/>
              <a:endCxn id="41" idx="0"/>
            </p:cNvCxnSpPr>
            <p:nvPr/>
          </p:nvCxnSpPr>
          <p:spPr>
            <a:xfrm>
              <a:off x="3806516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07">
              <a:extLst>
                <a:ext uri="{FF2B5EF4-FFF2-40B4-BE49-F238E27FC236}">
                  <a16:creationId xmlns:a16="http://schemas.microsoft.com/office/drawing/2014/main" id="{C6BA26E1-5AE5-2BB3-E7E3-4D44AD05EE4C}"/>
                </a:ext>
              </a:extLst>
            </p:cNvPr>
            <p:cNvCxnSpPr>
              <a:cxnSpLocks/>
              <a:stCxn id="39" idx="4"/>
              <a:endCxn id="41" idx="0"/>
            </p:cNvCxnSpPr>
            <p:nvPr/>
          </p:nvCxnSpPr>
          <p:spPr>
            <a:xfrm>
              <a:off x="4173742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69D03F6-64B9-9897-0E85-CD7C2A54971C}"/>
              </a:ext>
            </a:extLst>
          </p:cNvPr>
          <p:cNvSpPr txBox="1"/>
          <p:nvPr/>
        </p:nvSpPr>
        <p:spPr>
          <a:xfrm>
            <a:off x="1083128" y="1521702"/>
            <a:ext cx="1092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</a:rPr>
              <a:t>Preempted</a:t>
            </a:r>
            <a:r>
              <a:rPr lang="en-US" altLang="zh-CN" sz="3200" dirty="0"/>
              <a:t> </a:t>
            </a:r>
            <a:r>
              <a:rPr lang="en-US" altLang="zh-CN" sz="3200" i="1" dirty="0"/>
              <a:t>DNN task may </a:t>
            </a:r>
            <a:r>
              <a:rPr lang="en-US" altLang="zh-CN" sz="3200" b="1" i="1" dirty="0"/>
              <a:t>not complete </a:t>
            </a:r>
            <a:r>
              <a:rPr lang="en-US" altLang="zh-CN" sz="3200" i="1" dirty="0"/>
              <a:t>the remaining part before the deadline </a:t>
            </a:r>
            <a:r>
              <a:rPr lang="en-US" altLang="zh-CN" sz="3200" b="1" i="1" dirty="0"/>
              <a:t>after resumption</a:t>
            </a:r>
            <a:r>
              <a:rPr lang="en-US" altLang="zh-CN" sz="3200" i="1" dirty="0"/>
              <a:t>.</a:t>
            </a:r>
            <a:endParaRPr lang="zh-CN" altLang="en-US" sz="3200" i="1" dirty="0"/>
          </a:p>
        </p:txBody>
      </p:sp>
      <p:pic>
        <p:nvPicPr>
          <p:cNvPr id="107" name="图片 106" descr="形状&#10;&#10;低可信度描述已自动生成">
            <a:extLst>
              <a:ext uri="{FF2B5EF4-FFF2-40B4-BE49-F238E27FC236}">
                <a16:creationId xmlns:a16="http://schemas.microsoft.com/office/drawing/2014/main" id="{3CAB9C9C-6F77-4CF2-5000-75C700C7F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27" y="4011482"/>
            <a:ext cx="801068" cy="801068"/>
          </a:xfrm>
          <a:prstGeom prst="rect">
            <a:avLst/>
          </a:prstGeom>
        </p:spPr>
      </p:pic>
      <p:sp>
        <p:nvSpPr>
          <p:cNvPr id="177" name="TextBox 23">
            <a:extLst>
              <a:ext uri="{FF2B5EF4-FFF2-40B4-BE49-F238E27FC236}">
                <a16:creationId xmlns:a16="http://schemas.microsoft.com/office/drawing/2014/main" id="{15DA9FE3-C7DB-8B5B-E213-4A9EF854FCE6}"/>
              </a:ext>
            </a:extLst>
          </p:cNvPr>
          <p:cNvSpPr txBox="1"/>
          <p:nvPr/>
        </p:nvSpPr>
        <p:spPr>
          <a:xfrm>
            <a:off x="6533522" y="3494866"/>
            <a:ext cx="4852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4000" b="1" i="1" dirty="0"/>
              <a:t>“Nested Redundancy”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57657D-B856-04B7-3B7F-6C9733737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50396"/>
          <a:stretch/>
        </p:blipFill>
        <p:spPr>
          <a:xfrm>
            <a:off x="1692725" y="3603550"/>
            <a:ext cx="710960" cy="164863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795DC20-B339-CEDB-9356-5989666335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2650922" y="3603550"/>
            <a:ext cx="716636" cy="1648634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A0BF0FE8-436F-9A0A-F8CA-1D6319CFB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4235367" y="3786441"/>
            <a:ext cx="737042" cy="1237315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7861647C-7A17-1FC3-B822-ECAFD9A5F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5209216" y="3786441"/>
            <a:ext cx="737044" cy="1237315"/>
          </a:xfrm>
          <a:prstGeom prst="rect">
            <a:avLst/>
          </a:prstGeom>
        </p:spPr>
      </p:pic>
      <p:pic>
        <p:nvPicPr>
          <p:cNvPr id="74" name="图片 73" descr="形状&#10;&#10;低可信度描述已自动生成">
            <a:extLst>
              <a:ext uri="{FF2B5EF4-FFF2-40B4-BE49-F238E27FC236}">
                <a16:creationId xmlns:a16="http://schemas.microsoft.com/office/drawing/2014/main" id="{7DB3F668-8271-7580-EFD8-C083AE5BC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27" y="4010357"/>
            <a:ext cx="801068" cy="801068"/>
          </a:xfrm>
          <a:prstGeom prst="rect">
            <a:avLst/>
          </a:prstGeom>
        </p:spPr>
      </p:pic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2F63A119-7AC0-9249-C67B-CCBEE121A271}"/>
              </a:ext>
            </a:extLst>
          </p:cNvPr>
          <p:cNvCxnSpPr>
            <a:cxnSpLocks/>
          </p:cNvCxnSpPr>
          <p:nvPr/>
        </p:nvCxnSpPr>
        <p:spPr>
          <a:xfrm>
            <a:off x="2435648" y="3742838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709491C1-84A3-52EF-1AC6-05743317036D}"/>
              </a:ext>
            </a:extLst>
          </p:cNvPr>
          <p:cNvCxnSpPr>
            <a:cxnSpLocks/>
          </p:cNvCxnSpPr>
          <p:nvPr/>
        </p:nvCxnSpPr>
        <p:spPr>
          <a:xfrm>
            <a:off x="2427987" y="4202306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767804A5-0C9E-1291-52D9-8AD55FA861B8}"/>
              </a:ext>
            </a:extLst>
          </p:cNvPr>
          <p:cNvCxnSpPr>
            <a:cxnSpLocks/>
          </p:cNvCxnSpPr>
          <p:nvPr/>
        </p:nvCxnSpPr>
        <p:spPr>
          <a:xfrm>
            <a:off x="2430216" y="4639099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D8E6E03C-FA31-AB56-E5B0-026997A4EF70}"/>
              </a:ext>
            </a:extLst>
          </p:cNvPr>
          <p:cNvCxnSpPr>
            <a:cxnSpLocks/>
          </p:cNvCxnSpPr>
          <p:nvPr/>
        </p:nvCxnSpPr>
        <p:spPr>
          <a:xfrm>
            <a:off x="2430216" y="5081329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430AD482-A94F-242E-9D67-16F70521C70B}"/>
              </a:ext>
            </a:extLst>
          </p:cNvPr>
          <p:cNvCxnSpPr>
            <a:cxnSpLocks/>
          </p:cNvCxnSpPr>
          <p:nvPr/>
        </p:nvCxnSpPr>
        <p:spPr>
          <a:xfrm>
            <a:off x="4989928" y="4120664"/>
            <a:ext cx="214344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E8EC2B26-CB70-8384-A159-13FAC8E4A65A}"/>
              </a:ext>
            </a:extLst>
          </p:cNvPr>
          <p:cNvCxnSpPr>
            <a:cxnSpLocks/>
          </p:cNvCxnSpPr>
          <p:nvPr/>
        </p:nvCxnSpPr>
        <p:spPr>
          <a:xfrm>
            <a:off x="4989928" y="4571516"/>
            <a:ext cx="214344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连接符: 曲线 81">
            <a:extLst>
              <a:ext uri="{FF2B5EF4-FFF2-40B4-BE49-F238E27FC236}">
                <a16:creationId xmlns:a16="http://schemas.microsoft.com/office/drawing/2014/main" id="{2530D637-9755-B0BC-D1A1-C1821E735A0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23930" y="3861255"/>
            <a:ext cx="183929" cy="2558347"/>
          </a:xfrm>
          <a:prstGeom prst="curvedConnector3">
            <a:avLst>
              <a:gd name="adj1" fmla="val -239672"/>
            </a:avLst>
          </a:prstGeom>
          <a:ln w="28575" cap="rnd">
            <a:solidFill>
              <a:schemeClr val="tx1"/>
            </a:solidFill>
            <a:prstDash val="dash"/>
            <a:round/>
            <a:tailEnd type="triangle" w="lg" len="lg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23E23495-81CF-BA71-838C-CCB2687F8B44}"/>
              </a:ext>
            </a:extLst>
          </p:cNvPr>
          <p:cNvSpPr txBox="1"/>
          <p:nvPr/>
        </p:nvSpPr>
        <p:spPr>
          <a:xfrm>
            <a:off x="3060197" y="5205717"/>
            <a:ext cx="1605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altLang="zh-CN" sz="2000" b="1" i="1" dirty="0">
                <a:solidFill>
                  <a:srgbClr val="FF0000"/>
                </a:solidFill>
              </a:rPr>
              <a:t>Not reusable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CE2160A-2A7F-E091-9D2C-4BEA11A84A21}"/>
              </a:ext>
            </a:extLst>
          </p:cNvPr>
          <p:cNvSpPr txBox="1"/>
          <p:nvPr/>
        </p:nvSpPr>
        <p:spPr>
          <a:xfrm>
            <a:off x="6132440" y="4652409"/>
            <a:ext cx="5819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>
                    <a:lumMod val="65000"/>
                  </a:schemeClr>
                </a:solidFill>
              </a:rPr>
              <a:t>Variant can utilize the intermediate results of its larger peers and continue the inference</a:t>
            </a:r>
            <a:endParaRPr lang="zh-CN" altLang="en-US" sz="2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C633B881-08D2-BA49-18CF-CC35F7C1590F}"/>
              </a:ext>
            </a:extLst>
          </p:cNvPr>
          <p:cNvSpPr txBox="1"/>
          <p:nvPr/>
        </p:nvSpPr>
        <p:spPr>
          <a:xfrm>
            <a:off x="2920470" y="4905709"/>
            <a:ext cx="1605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altLang="zh-CN" sz="2000" b="1" i="1" dirty="0">
                <a:solidFill>
                  <a:srgbClr val="FF0000"/>
                </a:solidFill>
              </a:rPr>
              <a:t>Reusable?</a:t>
            </a:r>
          </a:p>
        </p:txBody>
      </p:sp>
      <p:pic>
        <p:nvPicPr>
          <p:cNvPr id="207" name="图片 206" descr="图标&#10;&#10;描述已自动生成">
            <a:extLst>
              <a:ext uri="{FF2B5EF4-FFF2-40B4-BE49-F238E27FC236}">
                <a16:creationId xmlns:a16="http://schemas.microsoft.com/office/drawing/2014/main" id="{7D2DD4AE-E073-87B4-8508-14CF13D6F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65" y="5522583"/>
            <a:ext cx="273299" cy="27329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EC5B598-03F6-AC8C-FAF0-37C16173070E}"/>
              </a:ext>
            </a:extLst>
          </p:cNvPr>
          <p:cNvSpPr txBox="1"/>
          <p:nvPr/>
        </p:nvSpPr>
        <p:spPr>
          <a:xfrm>
            <a:off x="1745673" y="5595824"/>
            <a:ext cx="167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b="1" i="1" dirty="0" err="1"/>
              <a:t>Preempted</a:t>
            </a:r>
            <a:endParaRPr lang="en-HK" sz="2400" b="1" i="1" dirty="0"/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CF117FB-C8C7-A324-4A14-EE25B000540F}"/>
              </a:ext>
            </a:extLst>
          </p:cNvPr>
          <p:cNvCxnSpPr>
            <a:cxnSpLocks/>
          </p:cNvCxnSpPr>
          <p:nvPr/>
        </p:nvCxnSpPr>
        <p:spPr>
          <a:xfrm>
            <a:off x="3150629" y="5410045"/>
            <a:ext cx="1414031" cy="0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矩形 205">
            <a:extLst>
              <a:ext uri="{FF2B5EF4-FFF2-40B4-BE49-F238E27FC236}">
                <a16:creationId xmlns:a16="http://schemas.microsoft.com/office/drawing/2014/main" id="{9C60FBE7-272C-9B11-3D10-5900BAD018DD}"/>
              </a:ext>
            </a:extLst>
          </p:cNvPr>
          <p:cNvSpPr/>
          <p:nvPr/>
        </p:nvSpPr>
        <p:spPr>
          <a:xfrm>
            <a:off x="0" y="3106840"/>
            <a:ext cx="12192000" cy="1050490"/>
          </a:xfrm>
          <a:prstGeom prst="rect">
            <a:avLst/>
          </a:prstGeom>
          <a:solidFill>
            <a:srgbClr val="FD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i="1" dirty="0">
                <a:solidFill>
                  <a:schemeClr val="tx1"/>
                </a:solidFill>
              </a:rPr>
              <a:t>How to achieve </a:t>
            </a:r>
            <a:r>
              <a:rPr lang="en-US" altLang="zh-CN" sz="4400" b="1" i="1" dirty="0">
                <a:solidFill>
                  <a:srgbClr val="FF0000"/>
                </a:solidFill>
              </a:rPr>
              <a:t>nested redundancy</a:t>
            </a:r>
            <a:r>
              <a:rPr lang="en-US" altLang="zh-CN" sz="4400" i="1" dirty="0">
                <a:solidFill>
                  <a:schemeClr val="tx1"/>
                </a:solidFill>
              </a:rPr>
              <a:t>?</a:t>
            </a:r>
            <a:endParaRPr lang="zh-CN" altLang="en-US" sz="4400" i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5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75"/>
    </mc:Choice>
    <mc:Fallback xmlns="">
      <p:transition spd="slow" advTm="10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3" grpId="0"/>
      <p:bldP spid="177" grpId="0"/>
      <p:bldP spid="83" grpId="0"/>
      <p:bldP spid="86" grpId="0"/>
      <p:bldP spid="205" grpId="0"/>
      <p:bldP spid="52" grpId="0"/>
      <p:bldP spid="2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FCAAB0-76C0-1718-C8B6-B0AE37F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4000" dirty="0"/>
              <a:t>Pantheon Overview</a:t>
            </a:r>
          </a:p>
        </p:txBody>
      </p:sp>
      <p:pic>
        <p:nvPicPr>
          <p:cNvPr id="7" name="内容占位符 6" descr="图形用户界面, 图示&#10;&#10;描述已自动生成">
            <a:extLst>
              <a:ext uri="{FF2B5EF4-FFF2-40B4-BE49-F238E27FC236}">
                <a16:creationId xmlns:a16="http://schemas.microsoft.com/office/drawing/2014/main" id="{001C02CC-24DB-6B07-E45B-E6BB192B0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2" y="1733708"/>
            <a:ext cx="5269851" cy="40499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6309D-B0A4-277E-C059-AF2866B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9" name="图片 8" descr="形状&#10;&#10;低可信度描述已自动生成">
            <a:extLst>
              <a:ext uri="{FF2B5EF4-FFF2-40B4-BE49-F238E27FC236}">
                <a16:creationId xmlns:a16="http://schemas.microsoft.com/office/drawing/2014/main" id="{5A8379CC-C15F-3F46-FD94-C9067C95A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7484" flipV="1">
            <a:off x="7912427" y="2216920"/>
            <a:ext cx="810218" cy="8102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8C4E46-645E-E540-144E-0FB0E91998FF}"/>
              </a:ext>
            </a:extLst>
          </p:cNvPr>
          <p:cNvSpPr txBox="1"/>
          <p:nvPr/>
        </p:nvSpPr>
        <p:spPr>
          <a:xfrm>
            <a:off x="8832794" y="2140141"/>
            <a:ext cx="2444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/>
              <a:t>Design 1: Enable </a:t>
            </a:r>
          </a:p>
          <a:p>
            <a:pPr algn="ctr"/>
            <a:r>
              <a:rPr lang="en-US" altLang="zh-CN" sz="2400" i="1" dirty="0"/>
              <a:t>preemption</a:t>
            </a:r>
            <a:endParaRPr lang="zh-CN" altLang="en-US" sz="2400" dirty="0"/>
          </a:p>
        </p:txBody>
      </p:sp>
      <p:pic>
        <p:nvPicPr>
          <p:cNvPr id="12" name="图片 11" descr="形状&#10;&#10;低可信度描述已自动生成">
            <a:extLst>
              <a:ext uri="{FF2B5EF4-FFF2-40B4-BE49-F238E27FC236}">
                <a16:creationId xmlns:a16="http://schemas.microsoft.com/office/drawing/2014/main" id="{E7829EFF-36A9-EE69-7C3D-54FD3E81B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7870">
            <a:off x="2617074" y="4383430"/>
            <a:ext cx="810218" cy="81021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7FA56D0-3CBB-C9CB-F89E-0D89EAF7D7A4}"/>
              </a:ext>
            </a:extLst>
          </p:cNvPr>
          <p:cNvSpPr txBox="1"/>
          <p:nvPr/>
        </p:nvSpPr>
        <p:spPr>
          <a:xfrm>
            <a:off x="384627" y="4915168"/>
            <a:ext cx="2550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/>
              <a:t>Design 2: Nested redundancy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4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3"/>
    </mc:Choice>
    <mc:Fallback xmlns="">
      <p:transition spd="slow" advTm="2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1E956-30D2-A9E6-3A76-A3971D65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1</a:t>
            </a:r>
            <a:r>
              <a:rPr lang="en-US" altLang="zh-CN" sz="3600" dirty="0"/>
              <a:t>: Preemption Runtime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60779E-28EC-7D29-DC71-C054D591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95B0DF5-0561-4ECD-F715-E071F5B89625}"/>
              </a:ext>
            </a:extLst>
          </p:cNvPr>
          <p:cNvSpPr txBox="1"/>
          <p:nvPr/>
        </p:nvSpPr>
        <p:spPr>
          <a:xfrm>
            <a:off x="1949602" y="3009013"/>
            <a:ext cx="207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DNN</a:t>
            </a:r>
            <a:r>
              <a:rPr lang="en-US" altLang="zh-CN" sz="2800" b="1" i="1" dirty="0"/>
              <a:t> Slicing</a:t>
            </a:r>
            <a:endParaRPr lang="zh-CN" altLang="en-US" sz="2800" b="1" i="1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F6FA6CF-3A57-DEE4-D06B-AA3C24CE1625}"/>
              </a:ext>
            </a:extLst>
          </p:cNvPr>
          <p:cNvSpPr/>
          <p:nvPr/>
        </p:nvSpPr>
        <p:spPr>
          <a:xfrm>
            <a:off x="1563891" y="2330219"/>
            <a:ext cx="8953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B66FF86-80F1-11DA-5924-7CFFA60BDDD9}"/>
              </a:ext>
            </a:extLst>
          </p:cNvPr>
          <p:cNvSpPr/>
          <p:nvPr/>
        </p:nvSpPr>
        <p:spPr>
          <a:xfrm>
            <a:off x="3430024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3203996-0E29-394E-3903-7CA078472F45}"/>
              </a:ext>
            </a:extLst>
          </p:cNvPr>
          <p:cNvSpPr/>
          <p:nvPr/>
        </p:nvSpPr>
        <p:spPr>
          <a:xfrm>
            <a:off x="4166624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FE1D172-A2AF-0860-EA8E-4799B01A6F8F}"/>
              </a:ext>
            </a:extLst>
          </p:cNvPr>
          <p:cNvSpPr/>
          <p:nvPr/>
        </p:nvSpPr>
        <p:spPr>
          <a:xfrm>
            <a:off x="3670392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BFBFF33-E3A5-ADB3-664F-086AB0FC5C77}"/>
              </a:ext>
            </a:extLst>
          </p:cNvPr>
          <p:cNvSpPr/>
          <p:nvPr/>
        </p:nvSpPr>
        <p:spPr>
          <a:xfrm>
            <a:off x="3918508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形状&#10;&#10;低可信度描述已自动生成">
            <a:extLst>
              <a:ext uri="{FF2B5EF4-FFF2-40B4-BE49-F238E27FC236}">
                <a16:creationId xmlns:a16="http://schemas.microsoft.com/office/drawing/2014/main" id="{180AA761-6DBE-96F4-E68C-9B5736C7C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24" y="2191295"/>
            <a:ext cx="801068" cy="801068"/>
          </a:xfrm>
          <a:prstGeom prst="rect">
            <a:avLst/>
          </a:prstGeom>
        </p:spPr>
      </p:pic>
      <p:pic>
        <p:nvPicPr>
          <p:cNvPr id="13" name="图片 12" descr="形状&#10;&#10;低可信度描述已自动生成">
            <a:extLst>
              <a:ext uri="{FF2B5EF4-FFF2-40B4-BE49-F238E27FC236}">
                <a16:creationId xmlns:a16="http://schemas.microsoft.com/office/drawing/2014/main" id="{3DB2F0C8-E629-9F31-34B0-F6550901A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38926" y="1868357"/>
            <a:ext cx="422255" cy="4222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25BB5CF-3F03-7FC9-C05E-14EF60C8CFD9}"/>
              </a:ext>
            </a:extLst>
          </p:cNvPr>
          <p:cNvSpPr txBox="1"/>
          <p:nvPr/>
        </p:nvSpPr>
        <p:spPr>
          <a:xfrm>
            <a:off x="4122143" y="1683315"/>
            <a:ext cx="147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Chunks</a:t>
            </a:r>
            <a:endParaRPr lang="zh-CN" altLang="en-US" sz="2800" i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81003A2-4E23-7782-D8A0-43133A4679AE}"/>
              </a:ext>
            </a:extLst>
          </p:cNvPr>
          <p:cNvSpPr txBox="1"/>
          <p:nvPr/>
        </p:nvSpPr>
        <p:spPr>
          <a:xfrm>
            <a:off x="1198314" y="1683315"/>
            <a:ext cx="163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DNN Task</a:t>
            </a:r>
            <a:endParaRPr lang="zh-CN" altLang="en-US" sz="2800" i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B02985-13CB-C540-BF2B-2DAEF9357DCA}"/>
              </a:ext>
            </a:extLst>
          </p:cNvPr>
          <p:cNvSpPr txBox="1"/>
          <p:nvPr/>
        </p:nvSpPr>
        <p:spPr>
          <a:xfrm>
            <a:off x="1212468" y="4126589"/>
            <a:ext cx="5425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Key Idea – </a:t>
            </a:r>
            <a:r>
              <a:rPr lang="en-US" altLang="zh-CN" sz="2800" b="1" i="1" dirty="0"/>
              <a:t>Timely sort </a:t>
            </a:r>
            <a:r>
              <a:rPr lang="en-US" altLang="zh-CN" sz="2800" i="1" dirty="0"/>
              <a:t>DNN chunks in the queue in order of priority</a:t>
            </a:r>
          </a:p>
        </p:txBody>
      </p:sp>
      <p:pic>
        <p:nvPicPr>
          <p:cNvPr id="21" name="图片 20" descr="图形用户界面&#10;&#10;中度可信度描述已自动生成">
            <a:extLst>
              <a:ext uri="{FF2B5EF4-FFF2-40B4-BE49-F238E27FC236}">
                <a16:creationId xmlns:a16="http://schemas.microsoft.com/office/drawing/2014/main" id="{90AB8A2F-B28F-3BBA-72C0-EE4CDB802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85" y="1776648"/>
            <a:ext cx="3991799" cy="396883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7E173E2-30BB-97A3-2AA2-FD138C7FD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02" y="2454581"/>
            <a:ext cx="428943" cy="11581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9ED68E4-E01D-333D-6A0B-51FC1A2BB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84" y="3275794"/>
            <a:ext cx="428943" cy="115816"/>
          </a:xfrm>
          <a:prstGeom prst="rect">
            <a:avLst/>
          </a:prstGeom>
        </p:spPr>
      </p:pic>
      <p:pic>
        <p:nvPicPr>
          <p:cNvPr id="29" name="图片 28" descr="形状&#10;&#10;描述已自动生成">
            <a:extLst>
              <a:ext uri="{FF2B5EF4-FFF2-40B4-BE49-F238E27FC236}">
                <a16:creationId xmlns:a16="http://schemas.microsoft.com/office/drawing/2014/main" id="{152BAC96-0AB1-6FF0-78D2-DB1C525A7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95" y="2657948"/>
            <a:ext cx="363081" cy="7043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64D264-22C7-C96F-56A0-D4059CE64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24" y="3211098"/>
            <a:ext cx="286221" cy="10443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1FC9D81-BEF5-1CC5-BC7B-C251F9C31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0" y="2895797"/>
            <a:ext cx="286221" cy="104433"/>
          </a:xfrm>
          <a:prstGeom prst="rect">
            <a:avLst/>
          </a:prstGeom>
        </p:spPr>
      </p:pic>
      <p:pic>
        <p:nvPicPr>
          <p:cNvPr id="37" name="图片 36" descr="徽标&#10;&#10;描述已自动生成">
            <a:extLst>
              <a:ext uri="{FF2B5EF4-FFF2-40B4-BE49-F238E27FC236}">
                <a16:creationId xmlns:a16="http://schemas.microsoft.com/office/drawing/2014/main" id="{1C0AD18E-B40A-EA88-328A-1DCE639FC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76" y="2535381"/>
            <a:ext cx="902439" cy="366844"/>
          </a:xfrm>
          <a:prstGeom prst="rect">
            <a:avLst/>
          </a:prstGeom>
        </p:spPr>
      </p:pic>
      <p:pic>
        <p:nvPicPr>
          <p:cNvPr id="39" name="图片 38" descr="徽标&#10;&#10;中度可信度描述已自动生成">
            <a:extLst>
              <a:ext uri="{FF2B5EF4-FFF2-40B4-BE49-F238E27FC236}">
                <a16:creationId xmlns:a16="http://schemas.microsoft.com/office/drawing/2014/main" id="{D7C6E42A-ADDC-02B5-D64D-46BD971E0C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00" y="2885507"/>
            <a:ext cx="888151" cy="36684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CEAB50E-F723-4C10-61CE-67E37A391F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84" y="3152250"/>
            <a:ext cx="428943" cy="11581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756539B-17A2-8059-F150-4FAE12B03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83" y="3024789"/>
            <a:ext cx="428943" cy="1158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73B6D70-841B-E183-6CAE-6D5853F49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48" y="2325652"/>
            <a:ext cx="440056" cy="11881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D573D80-B932-661C-5BBB-5296CC8CFD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96" y="3105728"/>
            <a:ext cx="286221" cy="10443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F0C5722-DEFE-1F46-9C57-6C20EF156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1" y="3000358"/>
            <a:ext cx="286221" cy="10443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040A472-797B-3981-D1E8-A73B8BA7F6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0" y="2789490"/>
            <a:ext cx="286221" cy="10443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244AB0E7-588A-E78E-FD81-99079BCBA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59" y="3212454"/>
            <a:ext cx="286221" cy="104433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B57A04E-8500-2A1E-CDD4-67B2E18E6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04" y="3107455"/>
            <a:ext cx="286221" cy="10443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4555CD93-D5A1-040E-6A8D-B1F599E6A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48" y="3001714"/>
            <a:ext cx="286221" cy="104433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9F6FBE7-87E0-BD0C-7700-C136E5367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90" y="2895797"/>
            <a:ext cx="286221" cy="10443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96C63121-CE5F-230F-EEEE-AE262AAFE4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91" y="2790056"/>
            <a:ext cx="286221" cy="104433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97D3A6D-1BD4-8084-FE62-86E727130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59" y="3018626"/>
            <a:ext cx="428943" cy="11581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03C91FE-8702-D927-E5EB-094454C6F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59" y="2895082"/>
            <a:ext cx="428943" cy="115816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5E48D36-8B17-D43E-948B-7977A47E2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58" y="2767621"/>
            <a:ext cx="428943" cy="115816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BFB70BD9-046E-D8AB-AA24-D9B395D05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53" y="3271143"/>
            <a:ext cx="428943" cy="11581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9355E48B-60F0-45E4-9DB2-95E427A37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99" y="3142214"/>
            <a:ext cx="440056" cy="1188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614F709-6AB0-D9C8-77FB-F5966B193273}"/>
              </a:ext>
            </a:extLst>
          </p:cNvPr>
          <p:cNvSpPr txBox="1"/>
          <p:nvPr/>
        </p:nvSpPr>
        <p:spPr>
          <a:xfrm>
            <a:off x="1198317" y="5103425"/>
            <a:ext cx="54250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altLang="zh-CN" sz="2000" i="1" dirty="0"/>
              <a:t>Design of memory manager, worker, queue, etc. </a:t>
            </a:r>
          </a:p>
          <a:p>
            <a:pPr marL="342900" indent="-342900">
              <a:buAutoNum type="arabicParenR"/>
            </a:pPr>
            <a:r>
              <a:rPr lang="en-US" altLang="zh-CN" sz="2000" i="1" dirty="0"/>
              <a:t>Preemptive scheduler</a:t>
            </a:r>
            <a:endParaRPr lang="zh-CN" altLang="en-US" sz="2000" i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EE2379-2046-2573-E1F6-208D5842B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815" y="4449954"/>
            <a:ext cx="398235" cy="1075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5525A25-9AC6-791D-DA03-8E6927F945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33" y="3429003"/>
            <a:ext cx="120887" cy="77211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879B2D-1A52-76A4-87EB-0F0194941F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55" y="4448988"/>
            <a:ext cx="401995" cy="108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5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81"/>
    </mc:Choice>
    <mc:Fallback xmlns="">
      <p:transition spd="slow" advTm="8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3.54167E-6 0.064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3.54167E-6 0.065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0013 0.1050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8394-A204-4572-A8FF-813DC740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1</a:t>
            </a:r>
            <a:r>
              <a:rPr lang="en-US" altLang="zh-CN" sz="3600" dirty="0"/>
              <a:t>: </a:t>
            </a:r>
            <a:r>
              <a:rPr lang="en-HK" sz="3600" dirty="0" err="1"/>
              <a:t>Preemptive</a:t>
            </a:r>
            <a:r>
              <a:rPr lang="en-HK" sz="3600" dirty="0"/>
              <a:t> Scheduler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A644F-FFBF-8651-FB8A-A5176E77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818B0-56EF-94DE-B31B-37E6FEF09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31" y="2748310"/>
            <a:ext cx="6011735" cy="630941"/>
          </a:xfrm>
          <a:prstGeom prst="rect">
            <a:avLst/>
          </a:prstGeom>
        </p:spPr>
      </p:pic>
      <p:pic>
        <p:nvPicPr>
          <p:cNvPr id="11" name="Picture 10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C5A77389-4FD1-AF9E-BD12-61316E9E9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37" y="2779200"/>
            <a:ext cx="1999960" cy="438397"/>
          </a:xfrm>
          <a:prstGeom prst="rect">
            <a:avLst/>
          </a:prstGeom>
        </p:spPr>
      </p:pic>
      <p:pic>
        <p:nvPicPr>
          <p:cNvPr id="14" name="Picture 13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8864313F-5C68-764B-DADC-FC27CE45C5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6"/>
          <a:stretch/>
        </p:blipFill>
        <p:spPr>
          <a:xfrm>
            <a:off x="1212797" y="3724705"/>
            <a:ext cx="3669556" cy="1051183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01455CE1-8089-D51F-882D-A1852E478CDE}"/>
              </a:ext>
            </a:extLst>
          </p:cNvPr>
          <p:cNvSpPr/>
          <p:nvPr/>
        </p:nvSpPr>
        <p:spPr>
          <a:xfrm>
            <a:off x="4861062" y="4669352"/>
            <a:ext cx="214355" cy="1193420"/>
          </a:xfrm>
          <a:prstGeom prst="rightBrace">
            <a:avLst>
              <a:gd name="adj1" fmla="val 39787"/>
              <a:gd name="adj2" fmla="val 5000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HK" sz="16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5BD8EF-58C5-3F05-3B52-3F374C297714}"/>
              </a:ext>
            </a:extLst>
          </p:cNvPr>
          <p:cNvSpPr txBox="1"/>
          <p:nvPr/>
        </p:nvSpPr>
        <p:spPr>
          <a:xfrm>
            <a:off x="5057681" y="4918200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2000" i="1" dirty="0"/>
              <a:t>Variant</a:t>
            </a:r>
          </a:p>
          <a:p>
            <a:pPr algn="ctr"/>
            <a:r>
              <a:rPr lang="en-HK" sz="2000" i="1" dirty="0"/>
              <a:t>Selection</a:t>
            </a:r>
          </a:p>
        </p:txBody>
      </p:sp>
      <p:pic>
        <p:nvPicPr>
          <p:cNvPr id="19" name="Picture 18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7E302347-D073-355B-E9D8-4B3B532BB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93" y="3894117"/>
            <a:ext cx="2869506" cy="438397"/>
          </a:xfrm>
          <a:prstGeom prst="rect">
            <a:avLst/>
          </a:prstGeom>
        </p:spPr>
      </p:pic>
      <p:pic>
        <p:nvPicPr>
          <p:cNvPr id="21" name="Picture 20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DBC781B0-AED1-A404-9B09-76DF9E0F9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4"/>
          <a:stretch/>
        </p:blipFill>
        <p:spPr>
          <a:xfrm>
            <a:off x="6558326" y="4724594"/>
            <a:ext cx="3910106" cy="14341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32B985-0B8A-56AA-FD26-F214A5227F8A}"/>
              </a:ext>
            </a:extLst>
          </p:cNvPr>
          <p:cNvSpPr txBox="1"/>
          <p:nvPr/>
        </p:nvSpPr>
        <p:spPr>
          <a:xfrm>
            <a:off x="10468432" y="5077942"/>
            <a:ext cx="1217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b="1" i="1" dirty="0">
                <a:solidFill>
                  <a:srgbClr val="FF0000"/>
                </a:solidFill>
              </a:rPr>
              <a:t>46–219 </a:t>
            </a:r>
            <a:r>
              <a:rPr lang="en-HK" b="1" dirty="0">
                <a:solidFill>
                  <a:srgbClr val="FF0000"/>
                </a:solidFill>
              </a:rPr>
              <a:t>𝜇s</a:t>
            </a:r>
            <a:endParaRPr lang="en-HK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3FF0F6-2D8B-4D67-0BFB-1B882E86A09C}"/>
              </a:ext>
            </a:extLst>
          </p:cNvPr>
          <p:cNvSpPr txBox="1"/>
          <p:nvPr/>
        </p:nvSpPr>
        <p:spPr>
          <a:xfrm>
            <a:off x="824588" y="1371036"/>
            <a:ext cx="107578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</a:rPr>
              <a:t>Earliest Deadline-First (EDF) </a:t>
            </a:r>
            <a:r>
              <a:rPr lang="en-US" altLang="zh-CN" sz="2800" i="1" dirty="0"/>
              <a:t>can</a:t>
            </a:r>
            <a:r>
              <a:rPr lang="en-US" altLang="zh-CN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/>
              <a:t>derive the</a:t>
            </a:r>
            <a:r>
              <a:rPr lang="en-US" altLang="zh-CN" sz="2800" b="1" i="1" dirty="0"/>
              <a:t> optimal </a:t>
            </a:r>
            <a:r>
              <a:rPr lang="en-US" altLang="zh-CN" sz="2800" i="1" dirty="0"/>
              <a:t>task execution order when 1) </a:t>
            </a:r>
            <a:r>
              <a:rPr lang="en-US" altLang="zh-CN" sz="2800" b="1" i="1" dirty="0"/>
              <a:t>preemption is allowed</a:t>
            </a:r>
            <a:r>
              <a:rPr lang="en-US" altLang="zh-CN" sz="2800" i="1" dirty="0"/>
              <a:t>, and 2) </a:t>
            </a:r>
            <a:r>
              <a:rPr lang="en-US" altLang="zh-CN" sz="2800" b="1" i="1" dirty="0"/>
              <a:t>a feasible schedule exists</a:t>
            </a:r>
            <a:r>
              <a:rPr lang="en-US" altLang="zh-CN" sz="2800" baseline="30000" dirty="0"/>
              <a:t>[2]</a:t>
            </a:r>
            <a:endParaRPr lang="en-HK" altLang="zh-CN" sz="2800" baseline="30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B79942-DFE9-FCBE-3251-7954F0211B2E}"/>
              </a:ext>
            </a:extLst>
          </p:cNvPr>
          <p:cNvSpPr txBox="1"/>
          <p:nvPr/>
        </p:nvSpPr>
        <p:spPr>
          <a:xfrm>
            <a:off x="354529" y="6319872"/>
            <a:ext cx="6073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algn="l"/>
            <a:r>
              <a:rPr lang="en-US" altLang="zh-CN" sz="1600" dirty="0"/>
              <a:t>[2] Jane WS Liu et al. Real-time systems. Pearson Education India, 2006.</a:t>
            </a:r>
            <a:endParaRPr lang="zh-CN" altLang="en-US" sz="1600" dirty="0"/>
          </a:p>
        </p:txBody>
      </p:sp>
      <p:pic>
        <p:nvPicPr>
          <p:cNvPr id="18" name="图片 17" descr="形状&#10;&#10;低可信度描述已自动生成">
            <a:extLst>
              <a:ext uri="{FF2B5EF4-FFF2-40B4-BE49-F238E27FC236}">
                <a16:creationId xmlns:a16="http://schemas.microsoft.com/office/drawing/2014/main" id="{FE7B4DB7-2C28-3166-4FBE-0D1FACF31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35" y="2704035"/>
            <a:ext cx="630942" cy="630942"/>
          </a:xfrm>
          <a:prstGeom prst="rect">
            <a:avLst/>
          </a:prstGeom>
        </p:spPr>
      </p:pic>
      <p:pic>
        <p:nvPicPr>
          <p:cNvPr id="24" name="Picture 13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FDA9BDD7-ACC8-E31C-4DA2-35C023487C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4" b="28791"/>
          <a:stretch/>
        </p:blipFill>
        <p:spPr>
          <a:xfrm>
            <a:off x="1212798" y="4817622"/>
            <a:ext cx="3669555" cy="570665"/>
          </a:xfrm>
          <a:prstGeom prst="rect">
            <a:avLst/>
          </a:prstGeom>
        </p:spPr>
      </p:pic>
      <p:pic>
        <p:nvPicPr>
          <p:cNvPr id="25" name="Picture 13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0BFE0B0A-94A9-4866-1F1A-99C521728B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6"/>
          <a:stretch/>
        </p:blipFill>
        <p:spPr>
          <a:xfrm>
            <a:off x="1212797" y="5388287"/>
            <a:ext cx="3669556" cy="662176"/>
          </a:xfrm>
          <a:prstGeom prst="rect">
            <a:avLst/>
          </a:prstGeom>
        </p:spPr>
      </p:pic>
      <p:pic>
        <p:nvPicPr>
          <p:cNvPr id="26" name="图片 25" descr="形状&#10;&#10;低可信度描述已自动生成">
            <a:extLst>
              <a:ext uri="{FF2B5EF4-FFF2-40B4-BE49-F238E27FC236}">
                <a16:creationId xmlns:a16="http://schemas.microsoft.com/office/drawing/2014/main" id="{2D0A8150-39B6-1C94-B34A-EF3D3198B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35" y="3817703"/>
            <a:ext cx="630942" cy="630942"/>
          </a:xfrm>
          <a:prstGeom prst="rect">
            <a:avLst/>
          </a:prstGeom>
        </p:spPr>
      </p:pic>
      <p:pic>
        <p:nvPicPr>
          <p:cNvPr id="27" name="图片 26" descr="形状&#10;&#10;低可信度描述已自动生成">
            <a:extLst>
              <a:ext uri="{FF2B5EF4-FFF2-40B4-BE49-F238E27FC236}">
                <a16:creationId xmlns:a16="http://schemas.microsoft.com/office/drawing/2014/main" id="{B92C3D1B-0135-4914-25D1-4AFD390A8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3581" y="2231849"/>
            <a:ext cx="630942" cy="630942"/>
          </a:xfrm>
          <a:prstGeom prst="rect">
            <a:avLst/>
          </a:prstGeom>
        </p:spPr>
      </p:pic>
      <p:pic>
        <p:nvPicPr>
          <p:cNvPr id="28" name="图片 27" descr="图标&#10;&#10;描述已自动生成">
            <a:extLst>
              <a:ext uri="{FF2B5EF4-FFF2-40B4-BE49-F238E27FC236}">
                <a16:creationId xmlns:a16="http://schemas.microsoft.com/office/drawing/2014/main" id="{9AF1A0CA-8362-EF9A-B8BA-53EDD63841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43" y="2401388"/>
            <a:ext cx="273299" cy="273299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64E0B4A6-4C4B-FE42-666D-069C8824359B}"/>
              </a:ext>
            </a:extLst>
          </p:cNvPr>
          <p:cNvSpPr txBox="1"/>
          <p:nvPr/>
        </p:nvSpPr>
        <p:spPr>
          <a:xfrm>
            <a:off x="5324578" y="4107406"/>
            <a:ext cx="585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2000" i="1" dirty="0"/>
              <a:t>EDF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7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00"/>
    </mc:Choice>
    <mc:Fallback xmlns="">
      <p:transition spd="slow" advTm="9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|10.2|11.2|2|2.9|3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40.3|10|2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4|26.8|26.2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4.2|8.3|17.9|1.5|0.8|2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6.6|15.4|6.7|3.4|0.6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1.7|6.8|16.4|20.4|7.6|3.1|1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65.9|10.7|5.6|2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8340</TotalTime>
  <Words>716</Words>
  <Application>Microsoft Office PowerPoint</Application>
  <PresentationFormat>宽屏</PresentationFormat>
  <Paragraphs>188</Paragraphs>
  <Slides>17</Slides>
  <Notes>17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Cambria Math</vt:lpstr>
      <vt:lpstr>Wingdings</vt:lpstr>
      <vt:lpstr>Office 2013 - 2022 主题</vt:lpstr>
      <vt:lpstr>Acrobat Document</vt:lpstr>
      <vt:lpstr>Pantheon: Preemptible Multi-DNN Inference on Mobile Edge GPUs</vt:lpstr>
      <vt:lpstr>Multi-DNN Inference on Mobile Edge GPUs</vt:lpstr>
      <vt:lpstr>Real-time Multi-DNN Inference</vt:lpstr>
      <vt:lpstr>Preemption Support on Mobile Edge GPUs</vt:lpstr>
      <vt:lpstr>Challenge 1: Limited Preemption Support</vt:lpstr>
      <vt:lpstr>Challenge 2: DNN-oriented Context Switch</vt:lpstr>
      <vt:lpstr>Pantheon Overview</vt:lpstr>
      <vt:lpstr>Design 1: Preemption Runtime</vt:lpstr>
      <vt:lpstr>Design 1: Preemptive Scheduler</vt:lpstr>
      <vt:lpstr>Design 2: Generation of DNN Variants</vt:lpstr>
      <vt:lpstr>Design 2: DNN Slicing for Preemption</vt:lpstr>
      <vt:lpstr>Pantheon Implementation</vt:lpstr>
      <vt:lpstr>Overall Performance</vt:lpstr>
      <vt:lpstr>Non-periodic Task Arrivals</vt:lpstr>
      <vt:lpstr>Power Consumption</vt:lpstr>
      <vt:lpstr>Conclusion</vt:lpstr>
      <vt:lpstr>Thank you!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DTMM: Deploying TinyML Models on Extremely Weak IoT Devices with Pruning</dc:title>
  <dc:creator>HAN Lixiang</dc:creator>
  <cp:lastModifiedBy>HAN Lixiang</cp:lastModifiedBy>
  <cp:revision>455</cp:revision>
  <dcterms:created xsi:type="dcterms:W3CDTF">2023-12-18T01:10:52Z</dcterms:created>
  <dcterms:modified xsi:type="dcterms:W3CDTF">2024-07-16T02:57:51Z</dcterms:modified>
</cp:coreProperties>
</file>